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67" r:id="rId3"/>
    <p:sldId id="28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6" r:id="rId14"/>
    <p:sldId id="28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3399FF"/>
    <a:srgbClr val="333399"/>
    <a:srgbClr val="FFCC66"/>
    <a:srgbClr val="363080"/>
    <a:srgbClr val="5850A5"/>
    <a:srgbClr val="342F61"/>
    <a:srgbClr val="463F83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98" autoAdjust="0"/>
  </p:normalViewPr>
  <p:slideViewPr>
    <p:cSldViewPr snapToObjects="1">
      <p:cViewPr varScale="1">
        <p:scale>
          <a:sx n="109" d="100"/>
          <a:sy n="109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997AB846-591E-4C4E-A8FB-FB16D69F2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915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95CE11EC-7208-4A77-8F97-E3934EE37C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0341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F2281B-53EF-48AE-B795-DF41FCE31103}" type="slidenum">
              <a:rPr lang="en-GB" altLang="en-US" b="0"/>
              <a:pPr/>
              <a:t>1</a:t>
            </a:fld>
            <a:endParaRPr lang="en-GB" altLang="en-US" b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30030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1F20E-CB13-4327-BA55-E54BBAACC7F8}" type="slidenum">
              <a:rPr lang="en-GB" altLang="en-US" b="0"/>
              <a:pPr/>
              <a:t>10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11177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1F20E-CB13-4327-BA55-E54BBAACC7F8}" type="slidenum">
              <a:rPr lang="en-GB" altLang="en-US" b="0"/>
              <a:pPr/>
              <a:t>11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6271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1F20E-CB13-4327-BA55-E54BBAACC7F8}" type="slidenum">
              <a:rPr lang="en-GB" altLang="en-US" b="0"/>
              <a:pPr/>
              <a:t>12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35392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1F20E-CB13-4327-BA55-E54BBAACC7F8}" type="slidenum">
              <a:rPr lang="en-GB" altLang="en-US" b="0"/>
              <a:pPr/>
              <a:t>13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1491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1F20E-CB13-4327-BA55-E54BBAACC7F8}" type="slidenum">
              <a:rPr lang="en-GB" altLang="en-US" b="0"/>
              <a:pPr/>
              <a:t>14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0622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1F20E-CB13-4327-BA55-E54BBAACC7F8}" type="slidenum">
              <a:rPr lang="en-GB" altLang="en-US" b="0"/>
              <a:pPr/>
              <a:t>2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0701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1F20E-CB13-4327-BA55-E54BBAACC7F8}" type="slidenum">
              <a:rPr lang="en-GB" altLang="en-US" b="0"/>
              <a:pPr/>
              <a:t>3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2016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1F20E-CB13-4327-BA55-E54BBAACC7F8}" type="slidenum">
              <a:rPr lang="en-GB" altLang="en-US" b="0"/>
              <a:pPr/>
              <a:t>4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0466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1F20E-CB13-4327-BA55-E54BBAACC7F8}" type="slidenum">
              <a:rPr lang="en-GB" altLang="en-US" b="0"/>
              <a:pPr/>
              <a:t>5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41717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1F20E-CB13-4327-BA55-E54BBAACC7F8}" type="slidenum">
              <a:rPr lang="en-GB" altLang="en-US" b="0"/>
              <a:pPr/>
              <a:t>6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17927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1F20E-CB13-4327-BA55-E54BBAACC7F8}" type="slidenum">
              <a:rPr lang="en-GB" altLang="en-US" b="0"/>
              <a:pPr/>
              <a:t>7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78831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1F20E-CB13-4327-BA55-E54BBAACC7F8}" type="slidenum">
              <a:rPr lang="en-GB" altLang="en-US" b="0"/>
              <a:pPr/>
              <a:t>8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60276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11F20E-CB13-4327-BA55-E54BBAACC7F8}" type="slidenum">
              <a:rPr lang="en-GB" altLang="en-US" b="0"/>
              <a:pPr/>
              <a:t>9</a:t>
            </a:fld>
            <a:endParaRPr lang="en-GB" altLang="en-US" b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7195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1"/>
          <p:cNvSpPr>
            <a:spLocks noChangeArrowheads="1"/>
          </p:cNvSpPr>
          <p:nvPr/>
        </p:nvSpPr>
        <p:spPr bwMode="auto">
          <a:xfrm>
            <a:off x="1527175" y="1295400"/>
            <a:ext cx="7620000" cy="5562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" name="Rectangle 2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" name="Rectangle 256"/>
          <p:cNvSpPr>
            <a:spLocks noChangeArrowheads="1"/>
          </p:cNvSpPr>
          <p:nvPr/>
        </p:nvSpPr>
        <p:spPr bwMode="auto">
          <a:xfrm>
            <a:off x="3175" y="1295400"/>
            <a:ext cx="1524000" cy="5562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7" name="Rectangle 257"/>
          <p:cNvSpPr>
            <a:spLocks noChangeArrowheads="1"/>
          </p:cNvSpPr>
          <p:nvPr/>
        </p:nvSpPr>
        <p:spPr bwMode="auto">
          <a:xfrm>
            <a:off x="1527175" y="457200"/>
            <a:ext cx="7616825" cy="838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03388" y="2349500"/>
            <a:ext cx="7008812" cy="1114425"/>
          </a:xfrm>
          <a:noFill/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03388" y="3513138"/>
            <a:ext cx="7008812" cy="1068387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" name="Rectangle 25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9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1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0588" y="457200"/>
            <a:ext cx="1903412" cy="538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7175" y="457200"/>
            <a:ext cx="5561013" cy="538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96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175" y="457200"/>
            <a:ext cx="76168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7175" y="1484313"/>
            <a:ext cx="6357938" cy="435768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9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175" y="457200"/>
            <a:ext cx="76168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7175" y="1484313"/>
            <a:ext cx="6357938" cy="4357687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9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175" y="457200"/>
            <a:ext cx="761682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7175" y="1484313"/>
            <a:ext cx="3101975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484313"/>
            <a:ext cx="3103563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15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60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7175" y="1484313"/>
            <a:ext cx="3101975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484313"/>
            <a:ext cx="3103563" cy="4357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97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49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00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6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02013" y="6308725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69013" y="6308725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7175" y="1484313"/>
            <a:ext cx="6357938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Rectangle 2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0" name="Rectangle 218"/>
          <p:cNvSpPr>
            <a:spLocks noChangeArrowheads="1"/>
          </p:cNvSpPr>
          <p:nvPr/>
        </p:nvSpPr>
        <p:spPr bwMode="auto">
          <a:xfrm>
            <a:off x="3175" y="1295400"/>
            <a:ext cx="1524000" cy="5562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31" name="Rectangle 220"/>
          <p:cNvSpPr>
            <a:spLocks noGrp="1" noChangeArrowheads="1"/>
          </p:cNvSpPr>
          <p:nvPr>
            <p:ph type="title"/>
          </p:nvPr>
        </p:nvSpPr>
        <p:spPr bwMode="auto">
          <a:xfrm>
            <a:off x="1527175" y="457200"/>
            <a:ext cx="7616825" cy="838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Development</a:t>
            </a:r>
            <a:endParaRPr lang="en-US" alt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388" y="5600973"/>
            <a:ext cx="7008812" cy="1068387"/>
          </a:xfrm>
        </p:spPr>
        <p:txBody>
          <a:bodyPr/>
          <a:lstStyle/>
          <a:p>
            <a:pPr eaLnBrk="1" hangingPunct="1"/>
            <a:r>
              <a:rPr lang="en-GB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Orlando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Bonnici</a:t>
            </a:r>
            <a:endParaRPr lang="en-GB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Buttigieg</a:t>
            </a:r>
          </a:p>
          <a:p>
            <a:pPr eaLnBrk="1" hangingPunct="1"/>
            <a:r>
              <a:rPr lang="en-GB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Elysia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Marie </a:t>
            </a:r>
            <a:r>
              <a:rPr lang="en-GB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Farrugia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1995871" y="3588160"/>
            <a:ext cx="5453945" cy="9591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2713" algn="ctr" eaLnBrk="1" hangingPunct="1"/>
            <a:r>
              <a:rPr lang="en-GB" altLang="en-US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SELVET @ Malta </a:t>
            </a:r>
            <a:endParaRPr lang="en-US" altLang="en-US" sz="4400" b="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8" y="728700"/>
            <a:ext cx="1439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11</a:t>
            </a:r>
            <a:r>
              <a:rPr lang="en-US" sz="1400" b="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th</a:t>
            </a:r>
            <a:r>
              <a:rPr lang="en-US" sz="1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March 2015</a:t>
            </a:r>
            <a:endParaRPr lang="en-US" sz="1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8" y="3537012"/>
            <a:ext cx="4752776" cy="1188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2713" algn="ctr" eaLnBrk="1" hangingPunct="1"/>
            <a:r>
              <a:rPr lang="en-GB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          Problem Solving</a:t>
            </a:r>
            <a:endPara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2454" y="1663601"/>
            <a:ext cx="7114022" cy="4357687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Students will be able to understand some problems in their daily life and how to tackle these different issues in a healthy and constructive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way.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8700"/>
            <a:ext cx="1296144" cy="2773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1995871" y="3588160"/>
            <a:ext cx="5453945" cy="9591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2713" algn="ctr" eaLnBrk="1" hangingPunct="1"/>
            <a:r>
              <a:rPr lang="en-GB" altLang="en-US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units covered</a:t>
            </a:r>
            <a:endParaRPr lang="en-US" altLang="en-US" sz="4400" b="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19672" y="512676"/>
            <a:ext cx="1548172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unit </a:t>
            </a:r>
            <a:r>
              <a:rPr lang="en-GB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79" y="4509120"/>
            <a:ext cx="2311129" cy="20550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01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2713" algn="ctr" eaLnBrk="1" hangingPunct="1"/>
            <a:r>
              <a:rPr lang="en-GB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        Self-Management</a:t>
            </a:r>
            <a:endPara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2454" y="1592796"/>
            <a:ext cx="7114022" cy="4357687"/>
          </a:xfrm>
        </p:spPr>
        <p:txBody>
          <a:bodyPr/>
          <a:lstStyle/>
          <a:p>
            <a:pPr marL="109728" indent="0">
              <a:lnSpc>
                <a:spcPct val="17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Understand how to control different social situations and learn when to say no to particular dangerous habits which they might encounter in their life.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8700"/>
            <a:ext cx="1296144" cy="2773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1995871" y="3588160"/>
            <a:ext cx="5453945" cy="9591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2713" algn="ctr" eaLnBrk="1" hangingPunct="1"/>
            <a:r>
              <a:rPr lang="en-GB" altLang="en-US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units covered</a:t>
            </a:r>
            <a:endParaRPr lang="en-US" altLang="en-US" sz="4400" b="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19672" y="512676"/>
            <a:ext cx="1548172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unit </a:t>
            </a:r>
            <a:r>
              <a:rPr lang="en-GB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653136"/>
            <a:ext cx="2844316" cy="19472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64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2713" algn="ctr" eaLnBrk="1" hangingPunct="1"/>
            <a:r>
              <a:rPr lang="en-GB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Civic Skills</a:t>
            </a:r>
            <a:endPara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2454" y="1592796"/>
            <a:ext cx="7114022" cy="4357687"/>
          </a:xfrm>
        </p:spPr>
        <p:txBody>
          <a:bodyPr/>
          <a:lstStyle/>
          <a:p>
            <a:pPr marL="109728" indent="0">
              <a:lnSpc>
                <a:spcPct val="17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Students will be introduced to a number of civic skills which will make them better citizens and better persons.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8700"/>
            <a:ext cx="1296144" cy="2773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1995871" y="3588160"/>
            <a:ext cx="5453945" cy="9591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2713" algn="ctr" eaLnBrk="1" hangingPunct="1"/>
            <a:r>
              <a:rPr lang="en-GB" altLang="en-US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units covered</a:t>
            </a:r>
            <a:endParaRPr lang="en-US" altLang="en-US" sz="4400" b="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19672" y="512676"/>
            <a:ext cx="1548172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unit </a:t>
            </a:r>
            <a:r>
              <a:rPr lang="en-GB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05" y="4113076"/>
            <a:ext cx="3910191" cy="2306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25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2713" eaLnBrk="1" hangingPunct="1"/>
            <a:r>
              <a:rPr lang="en-GB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resources</a:t>
            </a:r>
            <a:endParaRPr lang="en-US" alt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2454" y="1663601"/>
            <a:ext cx="7114022" cy="4357687"/>
          </a:xfrm>
        </p:spPr>
        <p:txBody>
          <a:bodyPr/>
          <a:lstStyle/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Variety of resources accumulated through different </a:t>
            </a: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ources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Different teaching styles majorly addressing hands-on experience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Guest/professional speakers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Utilisation of media &amp; real life scenarios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8700"/>
            <a:ext cx="1296144" cy="277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88498"/>
            <a:ext cx="2052228" cy="18088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94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2713" eaLnBrk="1" hangingPunct="1"/>
            <a:r>
              <a:rPr lang="en-GB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  <a:endParaRPr lang="en-US" alt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2454" y="1663601"/>
            <a:ext cx="7114022" cy="4357687"/>
          </a:xfrm>
        </p:spPr>
        <p:txBody>
          <a:bodyPr/>
          <a:lstStyle/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PD being proposed also for higher level students at MCAST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Restructuring of the whole programme in order to increase its effectiveness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8700"/>
            <a:ext cx="1296144" cy="277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55" y="3825044"/>
            <a:ext cx="3977649" cy="2651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4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2713" eaLnBrk="1" hangingPunct="1"/>
            <a:r>
              <a:rPr lang="en-GB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overview</a:t>
            </a:r>
            <a:endParaRPr lang="en-US" alt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2454" y="1663601"/>
            <a:ext cx="6357938" cy="4357687"/>
          </a:xfrm>
        </p:spPr>
        <p:txBody>
          <a:bodyPr/>
          <a:lstStyle/>
          <a:p>
            <a:pPr marL="395288" indent="-395288" eaLnBrk="1" hangingPunct="1">
              <a:buSzPct val="75000"/>
              <a:buFont typeface="+mj-lt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Introduction</a:t>
            </a:r>
          </a:p>
          <a:p>
            <a:pPr marL="395288" indent="-395288" eaLnBrk="1" hangingPunct="1">
              <a:buSzPct val="75000"/>
              <a:buFont typeface="+mj-lt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Relationship</a:t>
            </a:r>
          </a:p>
          <a:p>
            <a:pPr marL="395288" indent="-395288" eaLnBrk="1" hangingPunct="1">
              <a:buSzPct val="75000"/>
              <a:buFont typeface="+mj-lt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Immediacy issues</a:t>
            </a:r>
          </a:p>
          <a:p>
            <a:pPr marL="395288" indent="-395288" eaLnBrk="1" hangingPunct="1">
              <a:buSzPct val="75000"/>
              <a:buFont typeface="+mj-lt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Difficulties encountered</a:t>
            </a:r>
          </a:p>
          <a:p>
            <a:pPr marL="395288" indent="-395288" eaLnBrk="1" hangingPunct="1">
              <a:buSzPct val="75000"/>
              <a:buFont typeface="+mj-lt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Groundwork</a:t>
            </a:r>
          </a:p>
          <a:p>
            <a:pPr marL="395288" indent="-395288" eaLnBrk="1" hangingPunct="1">
              <a:buSzPct val="75000"/>
              <a:buFont typeface="+mj-lt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Units covered</a:t>
            </a:r>
          </a:p>
          <a:p>
            <a:pPr marL="395288" indent="-395288" eaLnBrk="1" hangingPunct="1">
              <a:buSzPct val="75000"/>
              <a:buFont typeface="+mj-lt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Resources</a:t>
            </a:r>
          </a:p>
          <a:p>
            <a:pPr marL="395288" indent="-395288" eaLnBrk="1" hangingPunct="1">
              <a:buSzPct val="75000"/>
              <a:buFont typeface="+mj-lt"/>
              <a:buAutoNum type="arabicPeriod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Conclusion</a:t>
            </a:r>
          </a:p>
          <a:p>
            <a:pPr marL="0" indent="0" eaLnBrk="1" hangingPunct="1">
              <a:buSzPct val="75000"/>
              <a:buNone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8700"/>
            <a:ext cx="1296144" cy="277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84" y="4257092"/>
            <a:ext cx="3204356" cy="21362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2713" eaLnBrk="1" hangingPunct="1"/>
            <a:r>
              <a:rPr lang="en-GB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  <a:endParaRPr lang="en-US" alt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678544"/>
            <a:ext cx="7150026" cy="4357687"/>
          </a:xfrm>
        </p:spPr>
        <p:txBody>
          <a:bodyPr/>
          <a:lstStyle/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First introduced to MCAST in 2008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Compulsory at levels 1 – 3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Weekly sessions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Tailor-made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8700"/>
            <a:ext cx="1296144" cy="277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64131"/>
            <a:ext cx="3492388" cy="23294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12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2713" eaLnBrk="1" hangingPunct="1"/>
            <a:r>
              <a:rPr lang="en-GB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relationship</a:t>
            </a:r>
            <a:endParaRPr lang="en-US" alt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2454" y="1663601"/>
            <a:ext cx="7114022" cy="4357687"/>
          </a:xfrm>
        </p:spPr>
        <p:txBody>
          <a:bodyPr/>
          <a:lstStyle/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Students come from different schools and backgrounds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PD acts as a socialisation catalyst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Sessions based on activities &amp; fun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Trust amongst the group and their lecturer will set the foundations for future disclosure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8700"/>
            <a:ext cx="1296144" cy="277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61148"/>
            <a:ext cx="2988332" cy="18307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261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2713" eaLnBrk="1" hangingPunct="1"/>
            <a:r>
              <a:rPr lang="en-GB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immediacy issues</a:t>
            </a:r>
            <a:endParaRPr lang="en-US" alt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2454" y="1663601"/>
            <a:ext cx="7114022" cy="4357687"/>
          </a:xfrm>
        </p:spPr>
        <p:txBody>
          <a:bodyPr/>
          <a:lstStyle/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Disclosure of personal experiences, beliefs, ideas and thoughts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Part/whole session is side-lined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Improvisation – from experience &amp; training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Major focus on emotions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8700"/>
            <a:ext cx="1296144" cy="277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43980"/>
            <a:ext cx="3395035" cy="19432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20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2713" eaLnBrk="1" hangingPunct="1"/>
            <a:r>
              <a:rPr lang="en-GB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difficulties encountered</a:t>
            </a:r>
            <a:endParaRPr lang="en-US" alt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2454" y="1663601"/>
            <a:ext cx="7114022" cy="4357687"/>
          </a:xfrm>
        </p:spPr>
        <p:txBody>
          <a:bodyPr/>
          <a:lstStyle/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Superficial relationship between lecturer and/or students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Language/Communication barriers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School transition complications such as mingling with opposite gender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8700"/>
            <a:ext cx="1296144" cy="277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23" y="4329100"/>
            <a:ext cx="3838873" cy="21593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09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2713" eaLnBrk="1" hangingPunct="1"/>
            <a:r>
              <a:rPr lang="en-GB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groundwork</a:t>
            </a:r>
            <a:endParaRPr lang="en-US" alt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2454" y="1663601"/>
            <a:ext cx="7114022" cy="4357687"/>
          </a:xfrm>
        </p:spPr>
        <p:txBody>
          <a:bodyPr/>
          <a:lstStyle/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Promotion of group work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Addressing trust issues &amp; insecurities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Develop a sense of responsibility</a:t>
            </a:r>
          </a:p>
          <a:p>
            <a:pPr marL="227013" indent="-227013" eaLnBrk="1" hangingPunct="1">
              <a:buSzPct val="75000"/>
              <a:buFont typeface="Arial" panose="020B0604020202020204" pitchFamily="34" charset="0"/>
              <a:buChar char="•"/>
            </a:pP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Dissemination of general 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8700"/>
            <a:ext cx="1296144" cy="277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50832"/>
            <a:ext cx="4211935" cy="2366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73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2713" algn="ctr" eaLnBrk="1" hangingPunct="1"/>
            <a:r>
              <a:rPr lang="en-GB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            Communication  </a:t>
            </a:r>
            <a:endPara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2454" y="1663601"/>
            <a:ext cx="7114022" cy="4357687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Students will learn how to properly communicate with themselves and with others in different circumstances and also how to give and take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feedback.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8700"/>
            <a:ext cx="1296144" cy="2773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1995871" y="3588160"/>
            <a:ext cx="5453945" cy="9591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2713" algn="ctr" eaLnBrk="1" hangingPunct="1"/>
            <a:r>
              <a:rPr lang="en-GB" altLang="en-US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units covered</a:t>
            </a:r>
            <a:endParaRPr lang="en-US" altLang="en-US" sz="4400" b="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619672" y="512676"/>
            <a:ext cx="1548172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unit 1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65" y="4525232"/>
            <a:ext cx="2894475" cy="19641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62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2713" algn="ctr" eaLnBrk="1" hangingPunct="1"/>
            <a:r>
              <a:rPr lang="en-GB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  Working with Others</a:t>
            </a:r>
            <a:endParaRPr lang="en-US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2454" y="1663601"/>
            <a:ext cx="7114022" cy="4357687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Students will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learn to work better in teams.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8700"/>
            <a:ext cx="1296144" cy="2773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1995871" y="3588160"/>
            <a:ext cx="5453945" cy="9591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12713" algn="ctr" eaLnBrk="1" hangingPunct="1"/>
            <a:r>
              <a:rPr lang="en-GB" altLang="en-US" sz="4400" b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units covered</a:t>
            </a:r>
            <a:endParaRPr lang="en-US" altLang="en-US" sz="4400" b="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19672" y="512676"/>
            <a:ext cx="1548172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unit </a:t>
            </a:r>
            <a:r>
              <a:rPr lang="en-GB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20" y="4365104"/>
            <a:ext cx="2857500" cy="1895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21" y="2578257"/>
            <a:ext cx="3467091" cy="23269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37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B3CCE6"/>
      </a:dk1>
      <a:lt1>
        <a:srgbClr val="FFFFFF"/>
      </a:lt1>
      <a:dk2>
        <a:srgbClr val="6698CC"/>
      </a:dk2>
      <a:lt2>
        <a:srgbClr val="FFFFFF"/>
      </a:lt2>
      <a:accent1>
        <a:srgbClr val="336599"/>
      </a:accent1>
      <a:accent2>
        <a:srgbClr val="2E4C6B"/>
      </a:accent2>
      <a:accent3>
        <a:srgbClr val="B8CAE2"/>
      </a:accent3>
      <a:accent4>
        <a:srgbClr val="DADADA"/>
      </a:accent4>
      <a:accent5>
        <a:srgbClr val="ADB8CA"/>
      </a:accent5>
      <a:accent6>
        <a:srgbClr val="294460"/>
      </a:accent6>
      <a:hlink>
        <a:srgbClr val="0B54A3"/>
      </a:hlink>
      <a:folHlink>
        <a:srgbClr val="0B73E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CC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DBA6"/>
        </a:lt1>
        <a:dk2>
          <a:srgbClr val="000000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2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7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339</Words>
  <Application>Microsoft Office PowerPoint</Application>
  <PresentationFormat>On-screen Show (4:3)</PresentationFormat>
  <Paragraphs>82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Aharoni</vt:lpstr>
      <vt:lpstr>Arial</vt:lpstr>
      <vt:lpstr>Calibri Light</vt:lpstr>
      <vt:lpstr>Default Design</vt:lpstr>
      <vt:lpstr>Personal Development</vt:lpstr>
      <vt:lpstr>overview</vt:lpstr>
      <vt:lpstr>introduction</vt:lpstr>
      <vt:lpstr>relationship</vt:lpstr>
      <vt:lpstr>immediacy issues</vt:lpstr>
      <vt:lpstr>difficulties encountered</vt:lpstr>
      <vt:lpstr>groundwork</vt:lpstr>
      <vt:lpstr>                        Communication  </vt:lpstr>
      <vt:lpstr>              Working with Others</vt:lpstr>
      <vt:lpstr>                      Problem Solving</vt:lpstr>
      <vt:lpstr>                    Self-Management</vt:lpstr>
      <vt:lpstr>                                Civic Skills</vt:lpstr>
      <vt:lpstr>resources</vt:lpstr>
      <vt:lpstr>conclusion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Margins Blue</dc:title>
  <dc:creator>Presentation Magazine</dc:creator>
  <cp:lastModifiedBy>Oni</cp:lastModifiedBy>
  <cp:revision>57</cp:revision>
  <dcterms:created xsi:type="dcterms:W3CDTF">2005-03-15T10:04:38Z</dcterms:created>
  <dcterms:modified xsi:type="dcterms:W3CDTF">2015-03-04T19:04:38Z</dcterms:modified>
</cp:coreProperties>
</file>