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</p:sldMasterIdLst>
  <p:notesMasterIdLst>
    <p:notesMasterId r:id="rId23"/>
  </p:notesMasterIdLst>
  <p:sldIdLst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1C5BCC-0386-4455-9FE8-E13DC67F2506}" type="datetimeFigureOut">
              <a:rPr lang="hu-HU"/>
              <a:pPr>
                <a:defRPr/>
              </a:pPr>
              <a:t>2013.11.30.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6478AE-5466-4C93-ACA7-4039A8318C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altLang="hu-HU" smtClean="0"/>
              <a:t>The subject has to choose 8 pictures (out of 16 pictures) that he/she feels most relevant to a given concept.  The test gives an opportunity to explore the place of the target words (‚Me’ , ‚Classmate’, ‚Expressing feelings’, ‚Say no’ and ‚Being Furious’) in a two-dimensional semantic area. The two-dimension was: happiness and fear. </a:t>
            </a:r>
          </a:p>
        </p:txBody>
      </p:sp>
      <p:sp>
        <p:nvSpPr>
          <p:cNvPr id="72707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C90704-F316-471E-A272-7FC82F57C1CD}" type="slidenum">
              <a:rPr lang="hu-HU" altLang="hu-HU"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u-HU" altLang="hu-HU"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altLang="hu-HU" smtClean="0"/>
              <a:t>The location of the target words along the axis. The cordination of the target words determine the coincidence with the words happiness/fear. For example in the pre-test the ‚classmate’ words coincidence with ‚happiness’ is 5,10. While ‚classmate’ coincidence with ‚fear’ is 3,20. So that’s why the coordination of ‚classmete’ is: 3,20;5,10.</a:t>
            </a:r>
          </a:p>
        </p:txBody>
      </p:sp>
      <p:sp>
        <p:nvSpPr>
          <p:cNvPr id="76803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CA5D90-7DF6-4D22-B564-219B2855D827}" type="slidenum">
              <a:rPr lang="hu-HU" altLang="hu-HU"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hu-HU" altLang="hu-HU"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79875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AB5E72-E978-47D6-B912-AF1AC904EDC5}" type="slidenum">
              <a:rPr lang="hu-HU" altLang="hu-HU"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hu-HU" altLang="hu-HU"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A84B40-B431-4697-B1F5-980C254EC3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737108C-A7E4-444E-AB36-DA0B3571B5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368D53-14F7-4C30-9767-2D9E00523B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47DA252-CCEE-4553-8ED4-136385871A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5417A53-EA91-47BF-99C1-CEF7FCCECF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E8DE9D-43E9-47F3-9DED-F910DB3B39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AAE4E8-71CE-4997-BC2D-02854D92104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9CB99F-CBA6-4F76-8215-6820984991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6AD8A38-467A-4A9F-B404-3A9E94E8F30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009FCB-E300-4E3E-AFED-81B9FECF3C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D541B07-7892-490A-BD21-CE398E5B9D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E200A-C6DB-4C0D-A8C0-88FC33C1ED3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7107BE-43B3-404F-94FF-88CCAF4EDC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CE6EC5-08BD-4DFD-8C3F-1427381135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8659B4-64A1-4472-8E4C-D2FC5A979B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6EED2C-734B-4D0D-B968-C89C977072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2E9E6FB-8C7A-4AD3-A28A-ECF63C2307E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BF7C97-2429-4455-BF43-CAA3299C9D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528F3C-5E1A-4EDC-988F-E1F978C4A7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063D869-E989-4166-8039-40889A8FEC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254FED-040A-4CB1-B748-5E11B46E66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C93254-E06B-4D20-A8F0-50ED8598CC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16F429-5312-4544-8B4F-97B7E5A430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66F9C8-9B30-4515-A771-D7ACCFD2E9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53EABC-A3B7-4658-BB44-36C0FFFAA2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4597A5-01DA-4CF0-A466-24F2FF3E9F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84738B-8EB2-47A3-BBA2-4F0851FC26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C9E24D-4D4E-4F50-9560-2ED1A83FB6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0C7C38-6DF0-4517-A2A3-49156B7EA5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E55EFE-DE22-43DD-98B9-E32D1719C9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208E9-E430-41DD-997C-FF3CA14CB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92F2CA2-383E-48E5-B931-9CB100D05CD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49C2F0C-A0CC-41E2-8609-0C2B3B16E2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A130AB-1F23-48CF-9E00-954CE4E5AF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44B028-B3AC-4550-A705-A6BE6263194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32C988-4863-42C6-8559-05DDB27869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B3A15C-06FB-42C4-BBE9-F0475F97D0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645D401-46DF-49EB-A619-97367608AB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6A1E95-7C78-4B13-9C5E-6AB5FF7DFE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0B18FA-B67C-4171-8DA2-475999BA4C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F3B26C-FD4A-4E91-AA2C-575FD5C4D5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FFDDA18-86CF-4CEB-A3E7-6846063FAA0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8542FD-64B0-4452-981B-588530A4F7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9CE1C5-2977-42AD-A917-B05EFAA2D9E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219F41-67DA-4A8C-93B5-6CEAF8E247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5D92C4-C274-46F8-9AB1-3FE34CB1AE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43625F-2781-4BB4-9436-0F36D49BFC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281B362-A06A-4898-AA54-205B9E9649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AD76E22-00E6-4E18-9E76-FC7098071C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5576DA-F978-4FE1-B754-A6A4F17904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38279D-3554-419F-A201-1989B0CEB6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6CB493-A293-4C04-B6D5-82BCE192EF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97F82B-40CA-49BC-9CAB-AE29F56987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00DAD5-F7FD-4994-ADF7-24088C5655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198482-8A4E-4185-B088-CAEA09CC92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9CFBC3-AD2E-4468-9695-841401215A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795EA-4029-43EA-B12D-EE0A12CBAF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31940C-70B9-417E-9694-8E4F82E74D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6391" name="Picture 7" descr="SZTE_hun2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4BE297-3AAE-401A-B5C4-264A94B978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31751" name="Picture 7" descr="SZTE_hun2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A73DA3-5941-4E48-9B4D-4ED899378D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47111" name="Picture 7" descr="SZTE_hun2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orina4@msn.com" TargetMode="External"/><Relationship Id="rId1" Type="http://schemas.openxmlformats.org/officeDocument/2006/relationships/slideLayout" Target="../slideLayouts/slideLayout4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135938" cy="1863725"/>
          </a:xfrm>
        </p:spPr>
        <p:txBody>
          <a:bodyPr/>
          <a:lstStyle/>
          <a:p>
            <a:pPr eaLnBrk="1" hangingPunct="1"/>
            <a:r>
              <a:rPr lang="hu-HU" altLang="hu-HU" sz="5400" b="1" smtClean="0"/>
              <a:t/>
            </a:r>
            <a:br>
              <a:rPr lang="hu-HU" altLang="hu-HU" sz="5400" b="1" smtClean="0"/>
            </a:br>
            <a:r>
              <a:rPr lang="hu-HU" altLang="hu-HU" sz="5400" b="1" smtClean="0">
                <a:solidFill>
                  <a:schemeClr val="bg2"/>
                </a:solidFill>
              </a:rPr>
              <a:t>Social Skills Training Program </a:t>
            </a:r>
            <a:r>
              <a:rPr lang="hu-HU" altLang="hu-HU" sz="4000" smtClean="0"/>
              <a:t/>
            </a:r>
            <a:br>
              <a:rPr lang="hu-HU" altLang="hu-HU" sz="4000" smtClean="0"/>
            </a:br>
            <a:r>
              <a:rPr lang="hu-HU" altLang="hu-HU" sz="2400" smtClean="0"/>
              <a:t/>
            </a:r>
            <a:br>
              <a:rPr lang="hu-HU" altLang="hu-HU" sz="2400" smtClean="0"/>
            </a:br>
            <a:endParaRPr lang="hu-HU" altLang="hu-HU" sz="2800" smtClean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340100"/>
            <a:ext cx="8424863" cy="35179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altLang="hu-HU" sz="2400" smtClean="0"/>
          </a:p>
          <a:p>
            <a:pPr eaLnBrk="1" hangingPunct="1">
              <a:buFontTx/>
              <a:buNone/>
            </a:pPr>
            <a:r>
              <a:rPr lang="hu-HU" altLang="hu-HU" sz="2000" smtClean="0"/>
              <a:t>University of Szeged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Graduate School of Educational Sciences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              Ph.D. student : </a:t>
            </a:r>
            <a:r>
              <a:rPr lang="hu-HU" altLang="hu-HU" sz="2000" b="1" smtClean="0"/>
              <a:t>Dorina Tápai </a:t>
            </a:r>
            <a:r>
              <a:rPr lang="hu-HU" altLang="hu-HU" sz="2000" smtClean="0"/>
              <a:t>(</a:t>
            </a:r>
            <a:r>
              <a:rPr lang="hu-HU" altLang="hu-HU" sz="2000" smtClean="0">
                <a:hlinkClick r:id="rId2"/>
              </a:rPr>
              <a:t>dorinatapai@msn.com</a:t>
            </a:r>
            <a:r>
              <a:rPr lang="hu-HU" altLang="hu-HU" sz="2000" smtClean="0"/>
              <a:t>)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              Supervisor: </a:t>
            </a:r>
            <a:r>
              <a:rPr lang="hu-HU" altLang="hu-HU" sz="2000" b="1" smtClean="0"/>
              <a:t>Anikó Zsolnai </a:t>
            </a:r>
            <a:r>
              <a:rPr lang="hu-HU" altLang="hu-HU" sz="2000" smtClean="0"/>
              <a:t>Dr. habil</a:t>
            </a:r>
            <a:endParaRPr lang="hu-HU" altLang="hu-HU" sz="2000" b="1" smtClean="0"/>
          </a:p>
          <a:p>
            <a:pPr eaLnBrk="1" hangingPunct="1">
              <a:buFontTx/>
              <a:buNone/>
            </a:pPr>
            <a:r>
              <a:rPr lang="hu-HU" altLang="hu-HU" sz="2000" b="1" smtClean="0"/>
              <a:t>		</a:t>
            </a:r>
          </a:p>
          <a:p>
            <a:pPr eaLnBrk="1" hangingPunct="1">
              <a:buFontTx/>
              <a:buNone/>
            </a:pPr>
            <a:r>
              <a:rPr lang="hu-HU" altLang="hu-HU" sz="2000" b="1" smtClean="0"/>
              <a:t>						Budapest, November 14, 2013</a:t>
            </a:r>
            <a:endParaRPr lang="hu-HU" altLang="hu-H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40525" cy="688975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Measures</a:t>
            </a:r>
          </a:p>
        </p:txBody>
      </p:sp>
      <p:sp>
        <p:nvSpPr>
          <p:cNvPr id="7373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hu-HU" smtClean="0"/>
              <a:t>Semantic Selection Test – SST (Filip, Urbánek &amp; Lukavsky, 2010, Szabó, 2010)</a:t>
            </a:r>
            <a:endParaRPr lang="hu-HU" altLang="hu-HU" smtClean="0"/>
          </a:p>
          <a:p>
            <a:pPr eaLnBrk="1" hangingPunct="1"/>
            <a:r>
              <a:rPr lang="hu-HU" altLang="hu-HU" smtClean="0"/>
              <a:t>Assessing Emotions Scale (Nagy, 2010)</a:t>
            </a:r>
          </a:p>
          <a:p>
            <a:pPr eaLnBrk="1" hangingPunct="1"/>
            <a:r>
              <a:rPr lang="hu-HU" altLang="hu-HU" smtClean="0"/>
              <a:t>Anger Expression Scale (Oláh, 2005)</a:t>
            </a:r>
          </a:p>
          <a:p>
            <a:pPr eaLnBrk="1" hangingPunct="1"/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40525" cy="688975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Hypotheses of the project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64550" cy="452596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u-HU" dirty="0" smtClean="0"/>
              <a:t>The </a:t>
            </a:r>
            <a:r>
              <a:rPr lang="hu-HU" dirty="0" err="1" smtClean="0"/>
              <a:t>pupils</a:t>
            </a:r>
            <a:r>
              <a:rPr lang="hu-HU" dirty="0" smtClean="0"/>
              <a:t> </a:t>
            </a:r>
            <a:r>
              <a:rPr lang="hu-HU" dirty="0" err="1" smtClean="0"/>
              <a:t>who</a:t>
            </a:r>
            <a:r>
              <a:rPr lang="hu-HU" dirty="0" smtClean="0"/>
              <a:t> </a:t>
            </a:r>
            <a:r>
              <a:rPr lang="hu-HU" dirty="0" err="1" smtClean="0"/>
              <a:t>participate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program </a:t>
            </a:r>
            <a:r>
              <a:rPr lang="hu-HU" dirty="0" err="1" smtClean="0"/>
              <a:t>will</a:t>
            </a:r>
            <a:r>
              <a:rPr lang="hu-HU" dirty="0" smtClean="0"/>
              <a:t>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hu-HU" dirty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hu-HU" dirty="0" err="1" smtClean="0"/>
              <a:t>Score</a:t>
            </a:r>
            <a:r>
              <a:rPr lang="hu-HU" dirty="0" smtClean="0"/>
              <a:t> </a:t>
            </a:r>
            <a:r>
              <a:rPr lang="hu-HU" dirty="0" err="1" smtClean="0"/>
              <a:t>higher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Assessing</a:t>
            </a:r>
            <a:r>
              <a:rPr lang="hu-HU" dirty="0" smtClean="0"/>
              <a:t> </a:t>
            </a:r>
            <a:r>
              <a:rPr lang="hu-HU" dirty="0" err="1" smtClean="0"/>
              <a:t>Emotions</a:t>
            </a:r>
            <a:r>
              <a:rPr lang="hu-HU" dirty="0" smtClean="0"/>
              <a:t> </a:t>
            </a:r>
            <a:r>
              <a:rPr lang="hu-HU" dirty="0" err="1" smtClean="0"/>
              <a:t>Scale</a:t>
            </a:r>
            <a:endParaRPr lang="hu-HU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score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Anger </a:t>
            </a:r>
            <a:r>
              <a:rPr lang="hu-HU" dirty="0" err="1" smtClean="0"/>
              <a:t>Expression</a:t>
            </a:r>
            <a:r>
              <a:rPr lang="hu-HU" dirty="0" smtClean="0"/>
              <a:t> </a:t>
            </a:r>
            <a:r>
              <a:rPr lang="hu-HU" dirty="0" err="1" smtClean="0"/>
              <a:t>Scale</a:t>
            </a:r>
            <a:endParaRPr lang="hu-HU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hu-HU" dirty="0" err="1" smtClean="0"/>
              <a:t>Changes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associations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Semantic</a:t>
            </a:r>
            <a:r>
              <a:rPr lang="hu-HU" dirty="0" smtClean="0"/>
              <a:t> </a:t>
            </a:r>
            <a:r>
              <a:rPr lang="hu-HU" dirty="0" err="1" smtClean="0"/>
              <a:t>Selection</a:t>
            </a:r>
            <a:r>
              <a:rPr lang="hu-HU" dirty="0" smtClean="0"/>
              <a:t> Test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endParaRPr lang="hu-HU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hu-HU" dirty="0"/>
              <a:t>	</a:t>
            </a:r>
            <a:r>
              <a:rPr lang="hu-HU" dirty="0" smtClean="0"/>
              <a:t>	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40525" cy="688975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Semantic Selection Test</a:t>
            </a:r>
          </a:p>
        </p:txBody>
      </p:sp>
      <p:pic>
        <p:nvPicPr>
          <p:cNvPr id="75778" name="Tartalom helye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96900" y="1254125"/>
            <a:ext cx="7423150" cy="4872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67"/>
          <p:cNvSpPr>
            <a:spLocks noChangeArrowheads="1"/>
          </p:cNvSpPr>
          <p:nvPr/>
        </p:nvSpPr>
        <p:spPr bwMode="auto">
          <a:xfrm>
            <a:off x="539750" y="260350"/>
            <a:ext cx="8229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altLang="hu-HU" sz="4000">
                <a:solidFill>
                  <a:schemeClr val="bg2"/>
                </a:solidFill>
                <a:latin typeface="Calibri" pitchFamily="34" charset="0"/>
                <a:ea typeface="MS PGothic" pitchFamily="34" charset="-128"/>
              </a:rPr>
              <a:t>Assessing Emotions Scale</a:t>
            </a:r>
          </a:p>
        </p:txBody>
      </p:sp>
      <p:graphicFrame>
        <p:nvGraphicFramePr>
          <p:cNvPr id="50308" name="Group 132"/>
          <p:cNvGraphicFramePr>
            <a:graphicFrameLocks noGrp="1"/>
          </p:cNvGraphicFramePr>
          <p:nvPr/>
        </p:nvGraphicFramePr>
        <p:xfrm>
          <a:off x="693738" y="1254125"/>
          <a:ext cx="8229600" cy="4806950"/>
        </p:xfrm>
        <a:graphic>
          <a:graphicData uri="http://schemas.openxmlformats.org/drawingml/2006/table">
            <a:tbl>
              <a:tblPr/>
              <a:tblGrid>
                <a:gridCol w="4691062"/>
                <a:gridCol w="863600"/>
                <a:gridCol w="936625"/>
                <a:gridCol w="792163"/>
                <a:gridCol w="946150"/>
              </a:tblGrid>
              <a:tr h="36582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Subscales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Exprerimental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group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(N=50)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6582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Pre-Test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Post-Test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181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Deviation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Deviation</a:t>
                      </a: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Appraisal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0" 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Emotions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(t(48)=-2,13, p=0,038)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7,36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7,91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Appraisal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Emotions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Others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(7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25,52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25,34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Emotional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Expression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(2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6,66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Emotional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Regulation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(8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26,80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4,81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26,97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4,69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Emotional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Regulation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Others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(5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19,23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18,82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Utilization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Emotions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Solving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13,85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14,19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 (28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12,50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12,62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7712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Anger Expression Scale</a:t>
            </a:r>
          </a:p>
        </p:txBody>
      </p:sp>
      <p:pic>
        <p:nvPicPr>
          <p:cNvPr id="78850" name="Tartalom helye 3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93850" y="1314450"/>
            <a:ext cx="7092950" cy="4432300"/>
          </a:xfrm>
        </p:spPr>
      </p:pic>
      <p:sp>
        <p:nvSpPr>
          <p:cNvPr id="78851" name="Tartalom helye 4"/>
          <p:cNvSpPr>
            <a:spLocks noGrp="1"/>
          </p:cNvSpPr>
          <p:nvPr>
            <p:ph sz="half" idx="2"/>
          </p:nvPr>
        </p:nvSpPr>
        <p:spPr>
          <a:xfrm>
            <a:off x="6376988" y="5516563"/>
            <a:ext cx="2767012" cy="6270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mtClean="0"/>
              <a:t>N=44, p&gt;0,227</a:t>
            </a:r>
          </a:p>
          <a:p>
            <a:pPr marL="0" indent="0" eaLnBrk="1" hangingPunct="1">
              <a:buFontTx/>
              <a:buNone/>
            </a:pPr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40525" cy="688975"/>
          </a:xfrm>
        </p:spPr>
        <p:txBody>
          <a:bodyPr/>
          <a:lstStyle/>
          <a:p>
            <a:pPr eaLnBrk="1" hangingPunct="1"/>
            <a:r>
              <a:rPr lang="hu-HU" altLang="hu-HU" smtClean="0"/>
              <a:t>Discussion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hu-HU" dirty="0" smtClean="0"/>
              <a:t>The </a:t>
            </a:r>
            <a:r>
              <a:rPr lang="hu-HU" dirty="0" err="1" smtClean="0"/>
              <a:t>resaults</a:t>
            </a:r>
            <a:r>
              <a:rPr lang="hu-HU" dirty="0" smtClean="0"/>
              <a:t> </a:t>
            </a:r>
            <a:r>
              <a:rPr lang="hu-HU" dirty="0" err="1" smtClean="0"/>
              <a:t>prove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hypothesis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a 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endParaRPr lang="hu-HU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u-HU" dirty="0" smtClean="0"/>
              <a:t>The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measurements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sensitive</a:t>
            </a:r>
            <a:r>
              <a:rPr lang="hu-HU" dirty="0" smtClean="0"/>
              <a:t> </a:t>
            </a:r>
            <a:r>
              <a:rPr lang="hu-HU" dirty="0" err="1" smtClean="0"/>
              <a:t>enough</a:t>
            </a:r>
            <a:endParaRPr lang="hu-HU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u-HU" dirty="0" smtClean="0"/>
              <a:t>10 </a:t>
            </a:r>
            <a:r>
              <a:rPr lang="hu-HU" dirty="0" err="1" smtClean="0"/>
              <a:t>sessions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enough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developping</a:t>
            </a:r>
            <a:r>
              <a:rPr lang="hu-HU" dirty="0" smtClean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endParaRPr lang="hu-HU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u-HU" dirty="0"/>
              <a:t>M</a:t>
            </a:r>
            <a:r>
              <a:rPr lang="en-US" dirty="0" err="1" smtClean="0"/>
              <a:t>ethodological</a:t>
            </a:r>
            <a:r>
              <a:rPr lang="en-US" dirty="0" smtClean="0"/>
              <a:t> difficulties during the training program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endParaRPr lang="hu-HU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hu-HU" dirty="0"/>
              <a:t>T</a:t>
            </a:r>
            <a:r>
              <a:rPr lang="en-US" dirty="0" smtClean="0"/>
              <a:t>he role of the school psychologists in the field of the social development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Tartalom helye 7" descr="Zins.pn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284663" y="2997200"/>
            <a:ext cx="4859337" cy="3178175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 err="1" smtClean="0"/>
              <a:t>Social</a:t>
            </a:r>
            <a:r>
              <a:rPr lang="hu-HU" dirty="0" smtClean="0"/>
              <a:t> and </a:t>
            </a:r>
            <a:r>
              <a:rPr lang="hu-HU" dirty="0" err="1" smtClean="0"/>
              <a:t>Emotional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 (SEL)</a:t>
            </a:r>
            <a:endParaRPr lang="hu-HU" dirty="0"/>
          </a:p>
        </p:txBody>
      </p:sp>
      <p:sp>
        <p:nvSpPr>
          <p:cNvPr id="614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z="2000" smtClean="0"/>
              <a:t>„The capacity to recognize and manage emotions, solve problems effectively, and establish positive relaionships with others, competencies that clearly are esstial for all students” (Zins &amp; Elias, 2006)</a:t>
            </a:r>
          </a:p>
          <a:p>
            <a:pPr eaLnBrk="1" hangingPunct="1"/>
            <a:r>
              <a:rPr lang="hu-HU" altLang="hu-HU" sz="2000" smtClean="0"/>
              <a:t>System of support</a:t>
            </a:r>
          </a:p>
          <a:p>
            <a:pPr eaLnBrk="1" hangingPunct="1"/>
            <a:r>
              <a:rPr lang="hu-HU" altLang="hu-HU" sz="2000" smtClean="0"/>
              <a:t>System of Prevention, Intervention, 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                      Treatment</a:t>
            </a:r>
          </a:p>
          <a:p>
            <a:pPr eaLnBrk="1" hangingPunct="1"/>
            <a:r>
              <a:rPr lang="hu-HU" altLang="hu-HU" sz="2000" smtClean="0"/>
              <a:t>Key competencies: 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		1. Self-awareness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		2. Social awareness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		3. Responsible decision making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		4. Self-management</a:t>
            </a:r>
          </a:p>
          <a:p>
            <a:pPr eaLnBrk="1" hangingPunct="1">
              <a:buFontTx/>
              <a:buNone/>
            </a:pPr>
            <a:r>
              <a:rPr lang="hu-HU" altLang="hu-HU" sz="2000" smtClean="0"/>
              <a:t>		5. Relationship skills</a:t>
            </a:r>
          </a:p>
          <a:p>
            <a:pPr eaLnBrk="1" hangingPunct="1">
              <a:buFontTx/>
              <a:buNone/>
            </a:pPr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Overview of the present research projet</a:t>
            </a:r>
          </a:p>
        </p:txBody>
      </p:sp>
      <p:sp>
        <p:nvSpPr>
          <p:cNvPr id="82946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z="2400" smtClean="0"/>
              <a:t>Social and emotional skills training program for childrens</a:t>
            </a:r>
          </a:p>
          <a:p>
            <a:pPr eaLnBrk="1" hangingPunct="1"/>
            <a:r>
              <a:rPr lang="hu-HU" altLang="hu-HU" sz="2400" smtClean="0"/>
              <a:t>Involve parents and teachers</a:t>
            </a:r>
          </a:p>
          <a:p>
            <a:pPr eaLnBrk="1" hangingPunct="1"/>
            <a:r>
              <a:rPr lang="hu-HU" altLang="hu-HU" sz="2400" smtClean="0"/>
              <a:t>Experimental group and control group</a:t>
            </a:r>
          </a:p>
          <a:p>
            <a:pPr eaLnBrk="1" hangingPunct="1"/>
            <a:r>
              <a:rPr lang="hu-HU" altLang="hu-HU" sz="2400" smtClean="0"/>
              <a:t>Pre-test and post-test assessment</a:t>
            </a:r>
          </a:p>
          <a:p>
            <a:pPr eaLnBrk="1" hangingPunct="1"/>
            <a:r>
              <a:rPr lang="hu-HU" altLang="hu-HU" sz="2400" smtClean="0"/>
              <a:t>Main issues: - Self- and social awareness (self-efficacy,  </a:t>
            </a:r>
          </a:p>
          <a:p>
            <a:pPr eaLnBrk="1" hangingPunct="1">
              <a:buFontTx/>
              <a:buNone/>
            </a:pPr>
            <a:r>
              <a:rPr lang="hu-HU" altLang="hu-HU" sz="2400" smtClean="0"/>
              <a:t>                            identification and recognition of one’s own   </a:t>
            </a:r>
          </a:p>
          <a:p>
            <a:pPr eaLnBrk="1" hangingPunct="1">
              <a:buFontTx/>
              <a:buNone/>
            </a:pPr>
            <a:r>
              <a:rPr lang="hu-HU" altLang="hu-HU" sz="2400" smtClean="0"/>
              <a:t>                            emotions, empathy, respect for others)</a:t>
            </a:r>
          </a:p>
          <a:p>
            <a:pPr eaLnBrk="1" hangingPunct="1">
              <a:buFontTx/>
              <a:buNone/>
            </a:pPr>
            <a:r>
              <a:rPr lang="hu-HU" altLang="hu-HU" sz="2400" smtClean="0"/>
              <a:t>			    - Relationship skills (cooperation, </a:t>
            </a:r>
          </a:p>
          <a:p>
            <a:pPr eaLnBrk="1" hangingPunct="1">
              <a:buFontTx/>
              <a:buNone/>
            </a:pPr>
            <a:r>
              <a:rPr lang="hu-HU" altLang="hu-HU" sz="2400" smtClean="0"/>
              <a:t>                            providing, communication)</a:t>
            </a:r>
          </a:p>
          <a:p>
            <a:pPr eaLnBrk="1" hangingPunct="1"/>
            <a:r>
              <a:rPr lang="hu-HU" altLang="hu-HU" sz="2400" smtClean="0"/>
              <a:t>Complex test assessment</a:t>
            </a:r>
          </a:p>
          <a:p>
            <a:pPr eaLnBrk="1" hangingPunct="1"/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23975"/>
            <a:ext cx="8229600" cy="5018088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endParaRPr lang="hu-HU" sz="48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hu-HU" sz="4800" dirty="0" smtClean="0"/>
          </a:p>
          <a:p>
            <a:pPr marL="0" indent="0" algn="ctr" eaLnBrk="1" hangingPunct="1">
              <a:buFont typeface="Arial" pitchFamily="34" charset="0"/>
              <a:buNone/>
              <a:defRPr/>
            </a:pPr>
            <a:endParaRPr lang="hu-HU" sz="4800" dirty="0" smtClean="0"/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hu-HU" sz="4800" dirty="0" err="1" smtClean="0"/>
              <a:t>Thank</a:t>
            </a:r>
            <a:r>
              <a:rPr lang="hu-HU" sz="4800" dirty="0" smtClean="0"/>
              <a:t> </a:t>
            </a:r>
            <a:r>
              <a:rPr lang="hu-HU" sz="4800" dirty="0" err="1" smtClean="0"/>
              <a:t>you</a:t>
            </a:r>
            <a:r>
              <a:rPr lang="hu-HU" sz="4800" dirty="0" smtClean="0"/>
              <a:t> </a:t>
            </a:r>
            <a:r>
              <a:rPr lang="hu-HU" sz="4800" dirty="0" err="1" smtClean="0"/>
              <a:t>for</a:t>
            </a:r>
            <a:r>
              <a:rPr lang="hu-HU" sz="4800" dirty="0" smtClean="0"/>
              <a:t> </a:t>
            </a:r>
            <a:r>
              <a:rPr lang="hu-HU" sz="4800" dirty="0" err="1" smtClean="0"/>
              <a:t>your</a:t>
            </a:r>
            <a:r>
              <a:rPr lang="hu-HU" sz="4800" dirty="0" smtClean="0"/>
              <a:t> </a:t>
            </a:r>
            <a:r>
              <a:rPr lang="hu-HU" sz="4800" dirty="0" err="1" smtClean="0"/>
              <a:t>attention</a:t>
            </a:r>
            <a:r>
              <a:rPr lang="hu-HU" sz="4800" dirty="0" smtClean="0"/>
              <a:t>!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hu-HU" sz="4800" dirty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hu-HU" sz="48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hu-HU" sz="4800" dirty="0"/>
              <a:t>	</a:t>
            </a:r>
            <a:r>
              <a:rPr lang="hu-HU" sz="2400" dirty="0" smtClean="0"/>
              <a:t>Dorina Tápai (</a:t>
            </a:r>
            <a:r>
              <a:rPr lang="hu-HU" sz="2400" dirty="0" err="1" smtClean="0"/>
              <a:t>dorinatapai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r>
              <a:rPr lang="hu-HU" sz="2400" dirty="0" smtClean="0"/>
              <a:t>)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hu-HU" sz="2400" dirty="0" smtClean="0"/>
              <a:t>	University of Szeged,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hu-HU" sz="2400" dirty="0" smtClean="0"/>
              <a:t>	</a:t>
            </a:r>
            <a:r>
              <a:rPr lang="hu-HU" sz="2400" dirty="0" err="1" smtClean="0"/>
              <a:t>Graduate</a:t>
            </a:r>
            <a:r>
              <a:rPr lang="hu-HU" sz="2400" dirty="0" smtClean="0"/>
              <a:t> </a:t>
            </a:r>
            <a:r>
              <a:rPr lang="hu-HU" sz="2400" dirty="0" err="1" smtClean="0"/>
              <a:t>School</a:t>
            </a:r>
            <a:r>
              <a:rPr lang="hu-HU" sz="2400" dirty="0" smtClean="0"/>
              <a:t> of </a:t>
            </a:r>
            <a:r>
              <a:rPr lang="hu-HU" sz="2400" dirty="0" err="1" smtClean="0"/>
              <a:t>Educational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Sciences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Introduction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hu-HU" dirty="0" err="1" smtClean="0"/>
              <a:t>Schools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r>
              <a:rPr lang="hu-HU" dirty="0" smtClean="0"/>
              <a:t> a „</a:t>
            </a:r>
            <a:r>
              <a:rPr lang="hu-HU" dirty="0" err="1" smtClean="0"/>
              <a:t>micro</a:t>
            </a:r>
            <a:r>
              <a:rPr lang="hu-HU" dirty="0" smtClean="0"/>
              <a:t> </a:t>
            </a:r>
            <a:r>
              <a:rPr lang="hu-HU" dirty="0" err="1" smtClean="0"/>
              <a:t>society</a:t>
            </a:r>
            <a:r>
              <a:rPr lang="hu-HU" dirty="0" smtClean="0"/>
              <a:t>”</a:t>
            </a:r>
          </a:p>
          <a:p>
            <a:pPr eaLnBrk="1" hangingPunct="1">
              <a:defRPr/>
            </a:pP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</a:t>
            </a:r>
            <a:r>
              <a:rPr lang="hu-HU" dirty="0" err="1" smtClean="0"/>
              <a:t>means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promote</a:t>
            </a:r>
            <a:r>
              <a:rPr lang="hu-HU" dirty="0" smtClean="0"/>
              <a:t> </a:t>
            </a:r>
            <a:r>
              <a:rPr lang="hu-HU" dirty="0" err="1" smtClean="0"/>
              <a:t>children’s</a:t>
            </a:r>
            <a:r>
              <a:rPr lang="hu-HU" dirty="0" smtClean="0"/>
              <a:t> </a:t>
            </a:r>
            <a:r>
              <a:rPr lang="hu-HU" dirty="0" err="1" smtClean="0"/>
              <a:t>well-being</a:t>
            </a:r>
            <a:r>
              <a:rPr lang="hu-HU" dirty="0" smtClean="0"/>
              <a:t> (</a:t>
            </a:r>
            <a:r>
              <a:rPr lang="hu-HU" dirty="0" err="1" smtClean="0"/>
              <a:t>Segrin</a:t>
            </a:r>
            <a:r>
              <a:rPr lang="hu-HU" dirty="0" smtClean="0"/>
              <a:t> &amp; Taylor, 2007), and </a:t>
            </a:r>
            <a:r>
              <a:rPr lang="hu-HU" dirty="0" err="1" smtClean="0"/>
              <a:t>academic</a:t>
            </a:r>
            <a:r>
              <a:rPr lang="hu-HU" dirty="0" smtClean="0"/>
              <a:t> </a:t>
            </a:r>
            <a:r>
              <a:rPr lang="hu-HU" dirty="0" err="1" smtClean="0"/>
              <a:t>achievement</a:t>
            </a:r>
            <a:r>
              <a:rPr lang="hu-HU" dirty="0" smtClean="0"/>
              <a:t> (</a:t>
            </a:r>
            <a:r>
              <a:rPr lang="hu-HU" dirty="0" err="1" smtClean="0"/>
              <a:t>Chen</a:t>
            </a:r>
            <a:r>
              <a:rPr lang="hu-HU" dirty="0" smtClean="0"/>
              <a:t>, 2006, Gresham et </a:t>
            </a:r>
            <a:r>
              <a:rPr lang="hu-HU" dirty="0" err="1" smtClean="0"/>
              <a:t>al</a:t>
            </a:r>
            <a:r>
              <a:rPr lang="hu-HU" dirty="0" smtClean="0"/>
              <a:t>., 2004)</a:t>
            </a:r>
          </a:p>
          <a:p>
            <a:pPr eaLnBrk="1" hangingPunct="1">
              <a:defRPr/>
            </a:pPr>
            <a:r>
              <a:rPr lang="hu-HU" dirty="0" err="1" smtClean="0"/>
              <a:t>Social</a:t>
            </a:r>
            <a:r>
              <a:rPr lang="hu-HU" dirty="0" smtClean="0"/>
              <a:t> and </a:t>
            </a:r>
            <a:r>
              <a:rPr lang="hu-HU" dirty="0" err="1" smtClean="0"/>
              <a:t>emotional</a:t>
            </a:r>
            <a:r>
              <a:rPr lang="hu-HU" dirty="0" smtClean="0"/>
              <a:t> </a:t>
            </a:r>
            <a:r>
              <a:rPr lang="hu-HU" dirty="0" err="1" smtClean="0"/>
              <a:t>factors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influences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 (</a:t>
            </a:r>
            <a:r>
              <a:rPr lang="hu-HU" dirty="0" err="1" smtClean="0"/>
              <a:t>Wang</a:t>
            </a:r>
            <a:r>
              <a:rPr lang="hu-HU" dirty="0" smtClean="0"/>
              <a:t>, </a:t>
            </a:r>
            <a:r>
              <a:rPr lang="hu-HU" dirty="0" err="1" smtClean="0"/>
              <a:t>Haertel</a:t>
            </a:r>
            <a:r>
              <a:rPr lang="hu-HU" dirty="0" smtClean="0"/>
              <a:t> and </a:t>
            </a:r>
            <a:r>
              <a:rPr lang="hu-HU" dirty="0" err="1" smtClean="0"/>
              <a:t>Walberg</a:t>
            </a:r>
            <a:r>
              <a:rPr lang="hu-HU" dirty="0" smtClean="0"/>
              <a:t>, 1997)</a:t>
            </a:r>
          </a:p>
          <a:p>
            <a:pPr eaLnBrk="1" hangingPunct="1">
              <a:defRPr/>
            </a:pPr>
            <a:r>
              <a:rPr lang="hu-HU" dirty="0" err="1" smtClean="0"/>
              <a:t>Schools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an </a:t>
            </a:r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area</a:t>
            </a:r>
            <a:endParaRPr lang="hu-HU" dirty="0" smtClean="0"/>
          </a:p>
          <a:p>
            <a:pPr lvl="6">
              <a:defRPr/>
            </a:pPr>
            <a:r>
              <a:rPr lang="hu-HU" dirty="0" smtClean="0"/>
              <a:t>Major </a:t>
            </a:r>
            <a:r>
              <a:rPr lang="hu-HU" dirty="0" err="1" smtClean="0"/>
              <a:t>socializing</a:t>
            </a:r>
            <a:r>
              <a:rPr lang="hu-HU" dirty="0" smtClean="0"/>
              <a:t> </a:t>
            </a:r>
            <a:r>
              <a:rPr lang="hu-HU" dirty="0" err="1" smtClean="0"/>
              <a:t>institution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society</a:t>
            </a:r>
            <a:r>
              <a:rPr lang="hu-HU" dirty="0" smtClean="0"/>
              <a:t> (Gresham, 2000, Zsolnai, </a:t>
            </a:r>
            <a:r>
              <a:rPr lang="hu-HU" dirty="0" err="1" smtClean="0"/>
              <a:t>Kasik</a:t>
            </a:r>
            <a:r>
              <a:rPr lang="hu-HU" dirty="0" smtClean="0"/>
              <a:t>, &amp; </a:t>
            </a:r>
            <a:r>
              <a:rPr lang="hu-HU" dirty="0" err="1" smtClean="0"/>
              <a:t>Lesznyák</a:t>
            </a:r>
            <a:r>
              <a:rPr lang="hu-HU" dirty="0" smtClean="0"/>
              <a:t>, 2008)</a:t>
            </a:r>
          </a:p>
          <a:p>
            <a:pPr lvl="6">
              <a:defRPr/>
            </a:pPr>
            <a:r>
              <a:rPr lang="hu-HU" dirty="0" err="1" smtClean="0"/>
              <a:t>Changes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life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family</a:t>
            </a:r>
            <a:r>
              <a:rPr lang="hu-HU" dirty="0" smtClean="0"/>
              <a:t> (Tóth &amp; </a:t>
            </a:r>
            <a:r>
              <a:rPr lang="hu-HU" dirty="0" err="1" smtClean="0"/>
              <a:t>Kasik</a:t>
            </a:r>
            <a:r>
              <a:rPr lang="hu-HU" dirty="0" smtClean="0"/>
              <a:t>, 2010)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Kép 3" descr="Triang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268413"/>
            <a:ext cx="579596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Social and emotional competence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457200" y="1557338"/>
            <a:ext cx="4040188" cy="46085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u-HU" dirty="0" err="1" smtClean="0"/>
              <a:t>Multidimensional</a:t>
            </a:r>
            <a:r>
              <a:rPr lang="hu-HU" dirty="0" smtClean="0"/>
              <a:t> </a:t>
            </a:r>
            <a:r>
              <a:rPr lang="hu-HU" dirty="0" err="1" smtClean="0"/>
              <a:t>construct</a:t>
            </a:r>
            <a:r>
              <a:rPr lang="hu-HU" dirty="0" smtClean="0"/>
              <a:t> and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includes</a:t>
            </a:r>
            <a:r>
              <a:rPr lang="hu-HU" dirty="0" smtClean="0"/>
              <a:t>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r>
              <a:rPr lang="hu-HU" dirty="0" smtClean="0"/>
              <a:t>, </a:t>
            </a:r>
            <a:r>
              <a:rPr lang="hu-HU" dirty="0" err="1" smtClean="0"/>
              <a:t>adaptive</a:t>
            </a:r>
            <a:r>
              <a:rPr lang="hu-HU" dirty="0" smtClean="0"/>
              <a:t> </a:t>
            </a:r>
            <a:r>
              <a:rPr lang="hu-HU" dirty="0" err="1" smtClean="0"/>
              <a:t>behaviors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peer</a:t>
            </a:r>
            <a:r>
              <a:rPr lang="hu-HU" dirty="0" smtClean="0"/>
              <a:t> </a:t>
            </a:r>
            <a:r>
              <a:rPr lang="hu-HU" dirty="0" err="1" smtClean="0"/>
              <a:t>relationship</a:t>
            </a:r>
            <a:r>
              <a:rPr lang="hu-HU" dirty="0" smtClean="0"/>
              <a:t> (Gresham, 1997)</a:t>
            </a:r>
          </a:p>
          <a:p>
            <a:pPr eaLnBrk="1" hangingPunct="1">
              <a:defRPr/>
            </a:pPr>
            <a:r>
              <a:rPr lang="hu-HU" dirty="0" err="1" smtClean="0"/>
              <a:t>Cognitive</a:t>
            </a:r>
            <a:r>
              <a:rPr lang="hu-HU" dirty="0" smtClean="0"/>
              <a:t>, </a:t>
            </a:r>
            <a:r>
              <a:rPr lang="hu-HU" dirty="0" err="1" smtClean="0"/>
              <a:t>emotional</a:t>
            </a:r>
            <a:r>
              <a:rPr lang="hu-HU" dirty="0" smtClean="0"/>
              <a:t> and </a:t>
            </a:r>
          </a:p>
          <a:p>
            <a:pPr eaLnBrk="1" hangingPunct="1">
              <a:buFontTx/>
              <a:buNone/>
              <a:defRPr/>
            </a:pPr>
            <a:r>
              <a:rPr lang="hu-HU" dirty="0" smtClean="0"/>
              <a:t>     </a:t>
            </a:r>
            <a:r>
              <a:rPr lang="hu-HU" dirty="0" err="1" smtClean="0"/>
              <a:t>integrative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endParaRPr lang="hu-HU" dirty="0" smtClean="0"/>
          </a:p>
          <a:p>
            <a:pPr eaLnBrk="1" hangingPunct="1">
              <a:defRPr/>
            </a:pPr>
            <a:r>
              <a:rPr lang="hu-HU" sz="2000" dirty="0" err="1" smtClean="0"/>
              <a:t>Denham’s</a:t>
            </a:r>
            <a:r>
              <a:rPr lang="hu-HU" sz="2000" dirty="0" smtClean="0"/>
              <a:t> (2005)     </a:t>
            </a:r>
          </a:p>
          <a:p>
            <a:pPr eaLnBrk="1" hangingPunct="1">
              <a:buFontTx/>
              <a:buNone/>
              <a:defRPr/>
            </a:pPr>
            <a:r>
              <a:rPr lang="hu-HU" sz="2000" dirty="0" smtClean="0"/>
              <a:t>              </a:t>
            </a:r>
            <a:r>
              <a:rPr lang="hu-HU" sz="2000" dirty="0" err="1" smtClean="0"/>
              <a:t>framework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social</a:t>
            </a:r>
            <a:r>
              <a:rPr lang="hu-HU" sz="2000" dirty="0" smtClean="0"/>
              <a:t>   </a:t>
            </a:r>
          </a:p>
          <a:p>
            <a:pPr eaLnBrk="1" hangingPunct="1">
              <a:buFontTx/>
              <a:buNone/>
              <a:defRPr/>
            </a:pPr>
            <a:r>
              <a:rPr lang="hu-HU" sz="2000" dirty="0" smtClean="0"/>
              <a:t>              and  </a:t>
            </a:r>
            <a:r>
              <a:rPr lang="hu-HU" sz="2000" dirty="0" err="1" smtClean="0"/>
              <a:t>emotional</a:t>
            </a:r>
            <a:endParaRPr lang="hu-HU" sz="2000" dirty="0" smtClean="0"/>
          </a:p>
          <a:p>
            <a:pPr eaLnBrk="1" hangingPunct="1">
              <a:buFontTx/>
              <a:buNone/>
              <a:defRPr/>
            </a:pPr>
            <a:r>
              <a:rPr lang="hu-HU" sz="2000" dirty="0" smtClean="0"/>
              <a:t>              </a:t>
            </a:r>
            <a:r>
              <a:rPr lang="hu-HU" sz="2000" dirty="0" err="1" smtClean="0"/>
              <a:t>competence</a:t>
            </a:r>
            <a:endParaRPr lang="hu-HU" sz="2000" dirty="0" smtClean="0"/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endParaRPr lang="hu-HU" dirty="0"/>
          </a:p>
        </p:txBody>
      </p:sp>
      <p:sp>
        <p:nvSpPr>
          <p:cNvPr id="5" name="Ellipszis 4"/>
          <p:cNvSpPr/>
          <p:nvPr/>
        </p:nvSpPr>
        <p:spPr>
          <a:xfrm>
            <a:off x="3419475" y="4868863"/>
            <a:ext cx="5473700" cy="13684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Social and Emotional Skills Training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2700" smtClean="0"/>
              <a:t>Mental disorders with little or no function in social skills (Shepard, 2003)</a:t>
            </a:r>
          </a:p>
          <a:p>
            <a:pPr eaLnBrk="1" hangingPunct="1">
              <a:lnSpc>
                <a:spcPct val="90000"/>
              </a:lnSpc>
            </a:pPr>
            <a:r>
              <a:rPr lang="hu-HU" sz="2700" smtClean="0"/>
              <a:t>Cognitive, emotional and integrative orientation (Zsolnai, 2012)</a:t>
            </a:r>
          </a:p>
          <a:p>
            <a:pPr eaLnBrk="1" hangingPunct="1">
              <a:lnSpc>
                <a:spcPct val="90000"/>
              </a:lnSpc>
            </a:pPr>
            <a:endParaRPr lang="hu-HU" sz="2700" smtClean="0"/>
          </a:p>
          <a:p>
            <a:pPr eaLnBrk="1" hangingPunct="1">
              <a:lnSpc>
                <a:spcPct val="90000"/>
              </a:lnSpc>
            </a:pPr>
            <a:r>
              <a:rPr lang="hu-HU" sz="2700" smtClean="0"/>
              <a:t>Fundamental principles of the training programs:</a:t>
            </a:r>
          </a:p>
          <a:p>
            <a:pPr lvl="4" eaLnBrk="1" hangingPunct="1">
              <a:lnSpc>
                <a:spcPct val="90000"/>
              </a:lnSpc>
            </a:pPr>
            <a:r>
              <a:rPr lang="hu-HU" sz="1700" smtClean="0"/>
              <a:t>Social skills are learned behaviors (Buda, 2003, Chen,2006)</a:t>
            </a:r>
          </a:p>
          <a:p>
            <a:pPr lvl="4" eaLnBrk="1" hangingPunct="1">
              <a:lnSpc>
                <a:spcPct val="90000"/>
              </a:lnSpc>
            </a:pPr>
            <a:r>
              <a:rPr lang="hu-HU" sz="1700" smtClean="0"/>
              <a:t>Natural settings and situations in the development (Frosh, 2003)</a:t>
            </a:r>
          </a:p>
          <a:p>
            <a:pPr lvl="4" eaLnBrk="1" hangingPunct="1">
              <a:lnSpc>
                <a:spcPct val="90000"/>
              </a:lnSpc>
            </a:pPr>
            <a:r>
              <a:rPr lang="hu-HU" sz="1700" smtClean="0"/>
              <a:t>Various methodology: modelling, role playing, problem-solving, discussing stories and feedback (Shepard, 2003, Zsolnai, 2003)</a:t>
            </a:r>
          </a:p>
          <a:p>
            <a:pPr lvl="4" eaLnBrk="1" hangingPunct="1">
              <a:lnSpc>
                <a:spcPct val="90000"/>
              </a:lnSpc>
            </a:pPr>
            <a:r>
              <a:rPr lang="hu-HU" sz="1700" smtClean="0"/>
              <a:t>Period: last for a period of 10 weeks, but the majority of them are longer (Frosh, 2003, Greenberg et al, 2003)</a:t>
            </a:r>
          </a:p>
          <a:p>
            <a:pPr lvl="4" eaLnBrk="1" hangingPunct="1">
              <a:lnSpc>
                <a:spcPct val="90000"/>
              </a:lnSpc>
            </a:pPr>
            <a:endParaRPr lang="hu-HU" sz="17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ím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6740525" cy="688975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Social skills training in Hungary</a:t>
            </a:r>
          </a:p>
        </p:txBody>
      </p:sp>
      <p:sp>
        <p:nvSpPr>
          <p:cNvPr id="67586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hu-HU" altLang="hu-HU" smtClean="0"/>
              <a:t>Few social skills programs</a:t>
            </a:r>
          </a:p>
          <a:p>
            <a:pPr eaLnBrk="1" hangingPunct="1"/>
            <a:r>
              <a:rPr lang="hu-HU" altLang="hu-HU" smtClean="0"/>
              <a:t>Zsolnai and Konta (2002)</a:t>
            </a:r>
          </a:p>
          <a:p>
            <a:pPr eaLnBrk="1" hangingPunct="1">
              <a:buFontTx/>
              <a:buNone/>
            </a:pPr>
            <a:r>
              <a:rPr lang="hu-HU" altLang="hu-HU" smtClean="0"/>
              <a:t>		</a:t>
            </a:r>
            <a:r>
              <a:rPr lang="hu-HU" altLang="hu-HU" sz="2400" smtClean="0"/>
              <a:t>- Prevention orientated, 2 years school-based program</a:t>
            </a:r>
          </a:p>
          <a:p>
            <a:pPr eaLnBrk="1" hangingPunct="1">
              <a:buFontTx/>
              <a:buNone/>
            </a:pPr>
            <a:r>
              <a:rPr lang="hu-HU" altLang="hu-HU" sz="2400" smtClean="0"/>
              <a:t>		- Verbal and non-verbal communication, cooperation,  </a:t>
            </a:r>
          </a:p>
          <a:p>
            <a:pPr eaLnBrk="1" hangingPunct="1">
              <a:buFontTx/>
              <a:buNone/>
            </a:pPr>
            <a:r>
              <a:rPr lang="hu-HU" altLang="hu-HU" sz="2400" smtClean="0"/>
              <a:t>             tolerance</a:t>
            </a:r>
          </a:p>
          <a:p>
            <a:pPr eaLnBrk="1" hangingPunct="1">
              <a:buFontTx/>
              <a:buNone/>
            </a:pPr>
            <a:r>
              <a:rPr lang="hu-HU" altLang="hu-HU" sz="2400" smtClean="0"/>
              <a:t>		- Substantial improvement of the mentioned skills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ím 1"/>
          <p:cNvSpPr>
            <a:spLocks noGrp="1"/>
          </p:cNvSpPr>
          <p:nvPr>
            <p:ph type="title"/>
          </p:nvPr>
        </p:nvSpPr>
        <p:spPr>
          <a:xfrm>
            <a:off x="1258888" y="765175"/>
            <a:ext cx="6740525" cy="688975"/>
          </a:xfrm>
        </p:spPr>
        <p:txBody>
          <a:bodyPr/>
          <a:lstStyle/>
          <a:p>
            <a:pPr eaLnBrk="1" hangingPunct="1"/>
            <a:r>
              <a:rPr lang="en-US" altLang="hu-HU" sz="3200" smtClean="0"/>
              <a:t>SOCIAL SKILLS TRAINING PROGRAM FOR ADOLESCENTS</a:t>
            </a:r>
            <a:endParaRPr lang="hu-HU" altLang="hu-HU" sz="3200" smtClean="0"/>
          </a:p>
        </p:txBody>
      </p:sp>
      <p:sp>
        <p:nvSpPr>
          <p:cNvPr id="68610" name="Tartalom helye 2"/>
          <p:cNvSpPr>
            <a:spLocks noGrp="1"/>
          </p:cNvSpPr>
          <p:nvPr>
            <p:ph idx="1"/>
          </p:nvPr>
        </p:nvSpPr>
        <p:spPr>
          <a:xfrm>
            <a:off x="895350" y="2060575"/>
            <a:ext cx="8229600" cy="4525963"/>
          </a:xfrm>
        </p:spPr>
        <p:txBody>
          <a:bodyPr/>
          <a:lstStyle/>
          <a:p>
            <a:pPr eaLnBrk="1" hangingPunct="1"/>
            <a:r>
              <a:rPr lang="hu-HU" altLang="hu-HU" smtClean="0"/>
              <a:t>Eva Szabo (2012)</a:t>
            </a:r>
          </a:p>
          <a:p>
            <a:pPr eaLnBrk="1" hangingPunct="1"/>
            <a:r>
              <a:rPr lang="hu-HU" altLang="hu-HU" smtClean="0"/>
              <a:t>Ten-week training program</a:t>
            </a:r>
          </a:p>
          <a:p>
            <a:pPr eaLnBrk="1" hangingPunct="1"/>
            <a:r>
              <a:rPr lang="hu-HU" altLang="hu-HU" smtClean="0"/>
              <a:t>Focus on the following elements:</a:t>
            </a:r>
          </a:p>
          <a:p>
            <a:pPr lvl="1" eaLnBrk="1" hangingPunct="1"/>
            <a:r>
              <a:rPr lang="hu-HU" altLang="hu-HU" smtClean="0"/>
              <a:t>Self awareness and self confidence</a:t>
            </a:r>
          </a:p>
          <a:p>
            <a:pPr lvl="1" eaLnBrk="1" hangingPunct="1"/>
            <a:r>
              <a:rPr lang="hu-HU" altLang="hu-HU" smtClean="0"/>
              <a:t>Communication skills</a:t>
            </a:r>
          </a:p>
          <a:p>
            <a:pPr lvl="1" eaLnBrk="1" hangingPunct="1"/>
            <a:r>
              <a:rPr lang="hu-HU" altLang="hu-HU" smtClean="0"/>
              <a:t>Conflict resolution and problem solving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688975"/>
          </a:xfrm>
        </p:spPr>
        <p:txBody>
          <a:bodyPr/>
          <a:lstStyle/>
          <a:p>
            <a:pPr eaLnBrk="1" hangingPunct="1"/>
            <a:r>
              <a:rPr lang="hu-HU" altLang="hu-HU" smtClean="0"/>
              <a:t>Social skills training protocol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365250"/>
          <a:ext cx="8229600" cy="4619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292"/>
                <a:gridCol w="6506308"/>
              </a:tblGrid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Training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Stages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Training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Objectives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One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Expression</a:t>
                      </a:r>
                      <a:r>
                        <a:rPr lang="hu-HU" sz="1800" dirty="0" smtClean="0"/>
                        <a:t> of </a:t>
                      </a:r>
                      <a:r>
                        <a:rPr lang="hu-HU" sz="1800" dirty="0" err="1" smtClean="0"/>
                        <a:t>group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goals</a:t>
                      </a:r>
                      <a:r>
                        <a:rPr lang="hu-HU" sz="1800" dirty="0" smtClean="0"/>
                        <a:t>, </a:t>
                      </a:r>
                      <a:r>
                        <a:rPr lang="hu-HU" sz="1800" dirty="0" err="1" smtClean="0"/>
                        <a:t>introductions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rules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Two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Perception</a:t>
                      </a:r>
                      <a:r>
                        <a:rPr lang="hu-HU" sz="1800" dirty="0" smtClean="0"/>
                        <a:t> of </a:t>
                      </a:r>
                      <a:r>
                        <a:rPr lang="hu-HU" sz="1800" dirty="0" err="1" smtClean="0"/>
                        <a:t>own</a:t>
                      </a:r>
                      <a:r>
                        <a:rPr lang="hu-HU" sz="1800" dirty="0" smtClean="0"/>
                        <a:t> and </a:t>
                      </a:r>
                      <a:r>
                        <a:rPr lang="hu-HU" sz="1800" dirty="0" err="1" smtClean="0"/>
                        <a:t>others</a:t>
                      </a:r>
                      <a:r>
                        <a:rPr lang="hu-HU" sz="1800" dirty="0" smtClean="0"/>
                        <a:t>’ </a:t>
                      </a:r>
                      <a:r>
                        <a:rPr lang="hu-HU" sz="1800" dirty="0" err="1" smtClean="0"/>
                        <a:t>properties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Three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Self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awareness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Four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Highlight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individual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strengths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Five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Recognize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the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pupil</a:t>
                      </a:r>
                      <a:r>
                        <a:rPr lang="hu-HU" sz="1800" dirty="0" smtClean="0"/>
                        <a:t>’s </a:t>
                      </a:r>
                      <a:r>
                        <a:rPr lang="hu-HU" sz="1800" dirty="0" err="1" smtClean="0"/>
                        <a:t>own</a:t>
                      </a:r>
                      <a:r>
                        <a:rPr lang="hu-HU" sz="1800" dirty="0" smtClean="0"/>
                        <a:t> and </a:t>
                      </a:r>
                      <a:r>
                        <a:rPr lang="hu-HU" sz="1800" dirty="0" err="1" smtClean="0"/>
                        <a:t>others</a:t>
                      </a:r>
                      <a:r>
                        <a:rPr lang="hu-HU" sz="1800" dirty="0" smtClean="0"/>
                        <a:t>’ </a:t>
                      </a:r>
                      <a:r>
                        <a:rPr lang="hu-HU" sz="1800" dirty="0" err="1" smtClean="0"/>
                        <a:t>emotions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Six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The </a:t>
                      </a:r>
                      <a:r>
                        <a:rPr lang="hu-HU" sz="1800" dirty="0" err="1" smtClean="0"/>
                        <a:t>ability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to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say</a:t>
                      </a:r>
                      <a:r>
                        <a:rPr lang="hu-HU" sz="1800" dirty="0" smtClean="0"/>
                        <a:t> no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640267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Seven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Understanding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the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difference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between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strong</a:t>
                      </a:r>
                      <a:r>
                        <a:rPr lang="hu-HU" sz="1800" dirty="0" smtClean="0"/>
                        <a:t>, </a:t>
                      </a:r>
                      <a:r>
                        <a:rPr lang="hu-HU" sz="1800" dirty="0" err="1" smtClean="0"/>
                        <a:t>aggressive</a:t>
                      </a:r>
                      <a:r>
                        <a:rPr lang="hu-HU" sz="1800" dirty="0" smtClean="0"/>
                        <a:t> and </a:t>
                      </a:r>
                      <a:r>
                        <a:rPr lang="hu-HU" sz="1800" dirty="0" err="1" smtClean="0"/>
                        <a:t>passive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behaviours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Eight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Improve</a:t>
                      </a:r>
                      <a:r>
                        <a:rPr lang="hu-HU" sz="1800" baseline="0" dirty="0" smtClean="0"/>
                        <a:t> </a:t>
                      </a:r>
                      <a:r>
                        <a:rPr lang="hu-HU" sz="1800" baseline="0" dirty="0" err="1" smtClean="0"/>
                        <a:t>anger</a:t>
                      </a:r>
                      <a:r>
                        <a:rPr lang="hu-HU" sz="1800" baseline="0" dirty="0" smtClean="0"/>
                        <a:t> management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Nine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Estimation</a:t>
                      </a:r>
                      <a:r>
                        <a:rPr lang="hu-HU" sz="1800" dirty="0" smtClean="0"/>
                        <a:t> of </a:t>
                      </a:r>
                      <a:r>
                        <a:rPr lang="hu-HU" sz="1800" dirty="0" err="1" smtClean="0"/>
                        <a:t>assertive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levels</a:t>
                      </a:r>
                      <a:endParaRPr lang="hu-HU" sz="1800" dirty="0"/>
                    </a:p>
                  </a:txBody>
                  <a:tcPr marT="45733" marB="45733"/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Ten</a:t>
                      </a:r>
                      <a:endParaRPr lang="hu-HU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/>
                        <a:t>Farewell</a:t>
                      </a:r>
                      <a:r>
                        <a:rPr lang="hu-HU" sz="1800" dirty="0" smtClean="0"/>
                        <a:t>  </a:t>
                      </a:r>
                      <a:r>
                        <a:rPr lang="hu-HU" sz="1800" dirty="0" err="1" smtClean="0"/>
                        <a:t>to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the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dirty="0" err="1" smtClean="0"/>
                        <a:t>group</a:t>
                      </a:r>
                      <a:endParaRPr lang="hu-HU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pic>
        <p:nvPicPr>
          <p:cNvPr id="696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43113"/>
            <a:ext cx="692150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282950"/>
            <a:ext cx="6889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3" y="4032250"/>
            <a:ext cx="1019175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40525" cy="688975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Participants</a:t>
            </a:r>
          </a:p>
        </p:txBody>
      </p:sp>
      <p:sp>
        <p:nvSpPr>
          <p:cNvPr id="7065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3 schools from Szeged and 3 schools from small villages</a:t>
            </a:r>
          </a:p>
          <a:p>
            <a:pPr eaLnBrk="1" hangingPunct="1"/>
            <a:r>
              <a:rPr lang="hu-HU" altLang="hu-HU" smtClean="0"/>
              <a:t>Experimental group (n=50)</a:t>
            </a:r>
          </a:p>
          <a:p>
            <a:pPr eaLnBrk="1" hangingPunct="1"/>
            <a:r>
              <a:rPr lang="hu-HU" altLang="hu-HU" smtClean="0"/>
              <a:t>Control group (n=94)</a:t>
            </a:r>
          </a:p>
          <a:p>
            <a:pPr eaLnBrk="1" hangingPunct="1"/>
            <a:r>
              <a:rPr lang="hu-HU" altLang="hu-HU" smtClean="0"/>
              <a:t>12-18 years, the mean age was 14,90 years (standard deviation of 1,23 years)</a:t>
            </a:r>
          </a:p>
          <a:p>
            <a:pPr eaLnBrk="1" hangingPunct="1"/>
            <a:r>
              <a:rPr lang="hu-HU" altLang="hu-HU" smtClean="0"/>
              <a:t>82 female, 62 male</a:t>
            </a:r>
          </a:p>
          <a:p>
            <a:pPr eaLnBrk="1" hangingPunct="1"/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40525" cy="688975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Measures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30313"/>
            <a:ext cx="8229600" cy="489585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Semantic Selection Test – SST (</a:t>
            </a:r>
            <a:r>
              <a:rPr lang="en-US" dirty="0" err="1" smtClean="0"/>
              <a:t>Filip</a:t>
            </a:r>
            <a:r>
              <a:rPr lang="en-US" dirty="0" smtClean="0"/>
              <a:t>, </a:t>
            </a:r>
            <a:r>
              <a:rPr lang="en-US" dirty="0" err="1" smtClean="0"/>
              <a:t>Urbánek</a:t>
            </a:r>
            <a:r>
              <a:rPr lang="en-US" dirty="0" smtClean="0"/>
              <a:t> &amp; </a:t>
            </a:r>
            <a:r>
              <a:rPr lang="en-US" dirty="0" err="1" smtClean="0"/>
              <a:t>Lukavsky</a:t>
            </a:r>
            <a:r>
              <a:rPr lang="en-US" dirty="0" smtClean="0"/>
              <a:t>, 2010, </a:t>
            </a:r>
            <a:r>
              <a:rPr lang="en-US" dirty="0" err="1" smtClean="0"/>
              <a:t>Szabó</a:t>
            </a:r>
            <a:r>
              <a:rPr lang="en-US" dirty="0" smtClean="0"/>
              <a:t>, 2010)</a:t>
            </a:r>
            <a:endParaRPr lang="hu-HU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hu-HU" dirty="0"/>
          </a:p>
        </p:txBody>
      </p:sp>
      <p:pic>
        <p:nvPicPr>
          <p:cNvPr id="71683" name="Kép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8050" y="2601913"/>
            <a:ext cx="5602288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746</Words>
  <Application>Microsoft Office PowerPoint</Application>
  <PresentationFormat>Diavetítés a képernyőre (4:3 oldalarány)</PresentationFormat>
  <Paragraphs>174</Paragraphs>
  <Slides>18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Tervezősablon</vt:lpstr>
      </vt:variant>
      <vt:variant>
        <vt:i4>60</vt:i4>
      </vt:variant>
      <vt:variant>
        <vt:lpstr>Diacímek</vt:lpstr>
      </vt:variant>
      <vt:variant>
        <vt:i4>18</vt:i4>
      </vt:variant>
    </vt:vector>
  </HeadingPairs>
  <TitlesOfParts>
    <vt:vector size="81" baseType="lpstr">
      <vt:lpstr>Arial</vt:lpstr>
      <vt:lpstr>Calibri</vt:lpstr>
      <vt:lpstr>MS PGothic</vt:lpstr>
      <vt:lpstr>Alapértelmezett terv</vt:lpstr>
      <vt:lpstr>1_Alapértelmezett terv</vt:lpstr>
      <vt:lpstr>2_Alapértelmezett terv</vt:lpstr>
      <vt:lpstr>3_Alapértelmezett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1_Alapértelmezett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2_Alapértelmezett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3_Alapértelmezett terv</vt:lpstr>
      <vt:lpstr> Social Skills Training Program   </vt:lpstr>
      <vt:lpstr>Introduction</vt:lpstr>
      <vt:lpstr>Social and emotional competence</vt:lpstr>
      <vt:lpstr>Social and Emotional Skills Training</vt:lpstr>
      <vt:lpstr>Social skills training in Hungary</vt:lpstr>
      <vt:lpstr>SOCIAL SKILLS TRAINING PROGRAM FOR ADOLESCENTS</vt:lpstr>
      <vt:lpstr>Social skills training protocol</vt:lpstr>
      <vt:lpstr>Participants</vt:lpstr>
      <vt:lpstr>Measures</vt:lpstr>
      <vt:lpstr>Measures</vt:lpstr>
      <vt:lpstr>Hypotheses of the project</vt:lpstr>
      <vt:lpstr>Semantic Selection Test</vt:lpstr>
      <vt:lpstr>13. dia</vt:lpstr>
      <vt:lpstr>Anger Expression Scale</vt:lpstr>
      <vt:lpstr>Discussion</vt:lpstr>
      <vt:lpstr>Social and Emotional Learning (SEL)</vt:lpstr>
      <vt:lpstr>Overview of the present research projet</vt:lpstr>
      <vt:lpstr>18.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Dorina</dc:creator>
  <cp:lastModifiedBy>Anna</cp:lastModifiedBy>
  <cp:revision>3</cp:revision>
  <dcterms:created xsi:type="dcterms:W3CDTF">2013-11-13T08:42:02Z</dcterms:created>
  <dcterms:modified xsi:type="dcterms:W3CDTF">2013-11-30T16:37:29Z</dcterms:modified>
</cp:coreProperties>
</file>