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1" r:id="rId6"/>
    <p:sldId id="266" r:id="rId7"/>
    <p:sldId id="260" r:id="rId8"/>
    <p:sldId id="269" r:id="rId9"/>
    <p:sldId id="261" r:id="rId10"/>
    <p:sldId id="276" r:id="rId11"/>
    <p:sldId id="268" r:id="rId12"/>
    <p:sldId id="275" r:id="rId13"/>
    <p:sldId id="259" r:id="rId14"/>
    <p:sldId id="263" r:id="rId15"/>
    <p:sldId id="274" r:id="rId16"/>
    <p:sldId id="277" r:id="rId17"/>
    <p:sldId id="265" r:id="rId18"/>
    <p:sldId id="278" r:id="rId19"/>
    <p:sldId id="26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21128F-C8D2-48A3-9D5D-501AC23D2486}" type="datetimeFigureOut">
              <a:rPr lang="en-US" smtClean="0"/>
              <a:pPr/>
              <a:t>3/9/2015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BFD1B6-060D-468C-BE12-807345CE7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t-MT" dirty="0" smtClean="0"/>
              <a:t>Social Emotional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t-MT" sz="4400" dirty="0" smtClean="0"/>
              <a:t>In the Community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for Public Speakers</a:t>
            </a:r>
            <a:endParaRPr lang="en-US" dirty="0"/>
          </a:p>
        </p:txBody>
      </p:sp>
      <p:pic>
        <p:nvPicPr>
          <p:cNvPr id="1026" name="Picture 2" descr="C:\Users\Maud\AppData\Local\Microsoft\Windows\Temporary Internet Files\Low\Content.IE5\SWRZ9JPF\226744_7208739215_3426_n[1]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586706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Parents and the Media –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3100" dirty="0" smtClean="0"/>
              <a:t>National Council of Women (NCW)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2BDE3-9BEC-454B-ACF9-A498EC96AD72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7174" name="Picture 6" descr="Media Tal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571612"/>
            <a:ext cx="6715140" cy="48577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Commission for the promotion of Equality - NCPE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42233"/>
            <a:ext cx="6715140" cy="481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mt-MT" sz="3600" dirty="0" smtClean="0"/>
              <a:t>Sessions which are experiential and encourage</a:t>
            </a:r>
            <a:r>
              <a:rPr lang="en-US" sz="3600" dirty="0" smtClean="0"/>
              <a:t> among other things:</a:t>
            </a:r>
            <a:r>
              <a:rPr lang="mt-MT" sz="3600" dirty="0" smtClean="0"/>
              <a:t> </a:t>
            </a:r>
            <a:endParaRPr lang="en-US" sz="3600" dirty="0" smtClean="0"/>
          </a:p>
          <a:p>
            <a:pPr>
              <a:buNone/>
            </a:pPr>
            <a:endParaRPr lang="mt-MT" sz="3600" dirty="0" smtClean="0"/>
          </a:p>
          <a:p>
            <a:r>
              <a:rPr lang="en-US" dirty="0" smtClean="0"/>
              <a:t>R</a:t>
            </a:r>
            <a:r>
              <a:rPr lang="mt-MT" dirty="0" smtClean="0"/>
              <a:t>eflective thinking  (processing)</a:t>
            </a:r>
          </a:p>
          <a:p>
            <a:r>
              <a:rPr lang="mt-MT" dirty="0" smtClean="0"/>
              <a:t>Higher self awareness especially re. emotions</a:t>
            </a:r>
          </a:p>
          <a:p>
            <a:r>
              <a:rPr lang="mt-MT" dirty="0" smtClean="0"/>
              <a:t>Sensitivity to others</a:t>
            </a:r>
          </a:p>
          <a:p>
            <a:r>
              <a:rPr lang="mt-MT" dirty="0" smtClean="0"/>
              <a:t>Integration of skills in day-to-day living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Putting into practice in </a:t>
            </a:r>
            <a:r>
              <a:rPr lang="en-US" dirty="0" smtClean="0"/>
              <a:t>youth clubs around Malta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Youth activity centres at Villa Psaigon and Marsaxlokk</a:t>
            </a:r>
          </a:p>
          <a:p>
            <a:endParaRPr lang="en-US" dirty="0" smtClean="0"/>
          </a:p>
          <a:p>
            <a:r>
              <a:rPr lang="en-US" dirty="0" smtClean="0"/>
              <a:t>First youth cafes in Malta at Qawra, Msida, Cottonera and Valletta</a:t>
            </a:r>
          </a:p>
          <a:p>
            <a:endParaRPr lang="en-US" dirty="0" smtClean="0"/>
          </a:p>
          <a:p>
            <a:r>
              <a:rPr lang="en-US" dirty="0" smtClean="0"/>
              <a:t>First youth hubs in Malta at Santa Venera and MCAST </a:t>
            </a:r>
          </a:p>
          <a:p>
            <a:endParaRPr lang="en-US" dirty="0" smtClean="0"/>
          </a:p>
          <a:p>
            <a:r>
              <a:rPr lang="en-US" dirty="0" smtClean="0"/>
              <a:t>The Youth Information One Stop Shop in Valletta</a:t>
            </a:r>
          </a:p>
          <a:p>
            <a:endParaRPr lang="en-US" dirty="0" smtClean="0"/>
          </a:p>
          <a:p>
            <a:r>
              <a:rPr lang="en-US" dirty="0" smtClean="0"/>
              <a:t>The Youth Stop in Valletta </a:t>
            </a:r>
          </a:p>
          <a:p>
            <a:endParaRPr lang="en-US" dirty="0" smtClean="0"/>
          </a:p>
          <a:p>
            <a:r>
              <a:rPr lang="en-US" dirty="0" smtClean="0"/>
              <a:t>An interactive web portal Youth Information Malta</a:t>
            </a:r>
          </a:p>
          <a:p>
            <a:endParaRPr lang="en-US" dirty="0" smtClean="0"/>
          </a:p>
          <a:p>
            <a:r>
              <a:rPr lang="en-US" dirty="0" smtClean="0"/>
              <a:t>Online support services Kellimni.com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Agenzija Zghazagh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Capacity building needed to partake in society</a:t>
            </a:r>
          </a:p>
          <a:p>
            <a:r>
              <a:rPr lang="en-US" dirty="0" smtClean="0"/>
              <a:t>Formal and informal decision-making</a:t>
            </a:r>
          </a:p>
          <a:p>
            <a:r>
              <a:rPr lang="en-US" dirty="0" smtClean="0"/>
              <a:t>Active agents for development and social change</a:t>
            </a:r>
          </a:p>
          <a:p>
            <a:r>
              <a:rPr lang="en-US" dirty="0" smtClean="0"/>
              <a:t>Given tools to understand issues influencing quality of life</a:t>
            </a:r>
          </a:p>
          <a:p>
            <a:r>
              <a:rPr lang="en-US" dirty="0" smtClean="0"/>
              <a:t>Be empowered to take action</a:t>
            </a:r>
          </a:p>
          <a:p>
            <a:r>
              <a:rPr lang="en-US" dirty="0" smtClean="0"/>
              <a:t>Become motivated and take control of their lives</a:t>
            </a:r>
          </a:p>
          <a:p>
            <a:r>
              <a:rPr lang="en-US" dirty="0" smtClean="0"/>
              <a:t>Develop further own learning and resourcefulness</a:t>
            </a:r>
          </a:p>
          <a:p>
            <a:r>
              <a:rPr lang="en-US" dirty="0" smtClean="0"/>
              <a:t>Improve employability 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Empowerment Programme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smtClean="0"/>
              <a:t>Self-Awareness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Self-Management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Social Awareness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Relationship Skills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Responsible Decision-Making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Emotional learning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Promotes the rights of children, in line with the United Nations Convention on the Rights of the Child, which Malta signed in 1990. </a:t>
            </a:r>
          </a:p>
          <a:p>
            <a:endParaRPr lang="en-US" dirty="0" smtClean="0"/>
          </a:p>
          <a:p>
            <a:r>
              <a:rPr lang="en-US" dirty="0" smtClean="0"/>
              <a:t>Provides education and awareness-raising in order to fulfill its function and in enhancing SEL.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Commissioner for Children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Self expression using sign language &amp; dance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Healthy Eating – </a:t>
            </a:r>
            <a:r>
              <a:rPr lang="en-US" sz="3200" dirty="0" err="1" smtClean="0"/>
              <a:t>Fonzu</a:t>
            </a:r>
            <a:r>
              <a:rPr lang="en-US" sz="3200" dirty="0" smtClean="0"/>
              <a:t> l-</a:t>
            </a:r>
            <a:r>
              <a:rPr lang="en-US" sz="3200" dirty="0" err="1" smtClean="0"/>
              <a:t>Fenek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Educational – Read With Me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Nurture – animated stories focusing on values &amp; messages through discussion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Expose – activities to encourage attention to environment &amp; recycling.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president’s Secret Garden Children’s Hub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mt-MT" dirty="0" smtClean="0"/>
              <a:t>Growing need</a:t>
            </a:r>
          </a:p>
          <a:p>
            <a:pPr>
              <a:buFont typeface="Wingdings" pitchFamily="2" charset="2"/>
              <a:buChar char="§"/>
            </a:pPr>
            <a:endParaRPr lang="mt-MT" dirty="0" smtClean="0"/>
          </a:p>
          <a:p>
            <a:pPr>
              <a:buFont typeface="Wingdings" pitchFamily="2" charset="2"/>
              <a:buChar char="§"/>
            </a:pPr>
            <a:r>
              <a:rPr lang="mt-MT" dirty="0" smtClean="0"/>
              <a:t>Parents expected to know how to bring up children</a:t>
            </a:r>
          </a:p>
          <a:p>
            <a:pPr>
              <a:buFont typeface="Wingdings" pitchFamily="2" charset="2"/>
              <a:buChar char="§"/>
            </a:pPr>
            <a:endParaRPr lang="mt-MT" dirty="0" smtClean="0"/>
          </a:p>
          <a:p>
            <a:pPr>
              <a:buFont typeface="Wingdings" pitchFamily="2" charset="2"/>
              <a:buChar char="§"/>
            </a:pPr>
            <a:r>
              <a:rPr lang="mt-MT" dirty="0" smtClean="0"/>
              <a:t>Experience shows that skills are needed</a:t>
            </a:r>
          </a:p>
          <a:p>
            <a:pPr>
              <a:buNone/>
            </a:pPr>
            <a:r>
              <a:rPr lang="mt-MT" dirty="0" smtClean="0"/>
              <a:t>  to build healthy relationships with children    where there is open communication</a:t>
            </a:r>
          </a:p>
          <a:p>
            <a:pPr>
              <a:buNone/>
            </a:pPr>
            <a:endParaRPr lang="mt-MT" dirty="0" smtClean="0"/>
          </a:p>
          <a:p>
            <a:pPr>
              <a:buFont typeface="Wingdings" pitchFamily="2" charset="2"/>
              <a:buChar char="§"/>
            </a:pPr>
            <a:r>
              <a:rPr lang="mt-MT" dirty="0" smtClean="0"/>
              <a:t>Many problems arise because of lack of emotional developement </a:t>
            </a:r>
            <a:r>
              <a:rPr lang="mt-MT" sz="1800" dirty="0" smtClean="0"/>
              <a:t>e.g no idea of empathy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Parenting Skills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mt-MT" dirty="0" smtClean="0"/>
              <a:t>PSD </a:t>
            </a:r>
            <a:r>
              <a:rPr lang="mt-MT" dirty="0" smtClean="0"/>
              <a:t>at school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mt-MT" dirty="0" smtClean="0"/>
              <a:t>School Counselling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mt-MT" dirty="0" smtClean="0"/>
              <a:t>Youth work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mt-MT" dirty="0" smtClean="0"/>
              <a:t>Associations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mt-MT" dirty="0" smtClean="0"/>
              <a:t>Local Councils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Creating Awareness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Maud Muscat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mt-MT" b="1" dirty="0"/>
              <a:t> </a:t>
            </a:r>
            <a:r>
              <a:rPr lang="mt-MT" b="1" dirty="0" smtClean="0"/>
              <a:t>  </a:t>
            </a:r>
            <a:r>
              <a:rPr lang="en-GB" b="1" dirty="0" smtClean="0"/>
              <a:t>Youth </a:t>
            </a:r>
            <a:r>
              <a:rPr lang="en-GB" b="1" dirty="0"/>
              <a:t>Work Core Skills </a:t>
            </a:r>
            <a:r>
              <a:rPr lang="en-GB" b="1" dirty="0" smtClean="0"/>
              <a:t>I</a:t>
            </a:r>
            <a:r>
              <a:rPr lang="mt-MT" b="1" dirty="0" smtClean="0"/>
              <a:t> - </a:t>
            </a:r>
            <a:r>
              <a:rPr lang="en-GB" b="1" dirty="0" smtClean="0"/>
              <a:t>YTH 1009</a:t>
            </a:r>
            <a:endParaRPr lang="mt-MT" b="1" dirty="0" smtClean="0"/>
          </a:p>
          <a:p>
            <a:pPr>
              <a:buNone/>
            </a:pPr>
            <a:r>
              <a:rPr lang="mt-MT" b="1" dirty="0" smtClean="0"/>
              <a:t>    Intra/interpersonal Skills</a:t>
            </a:r>
          </a:p>
          <a:p>
            <a:pPr>
              <a:buNone/>
            </a:pPr>
            <a:r>
              <a:rPr lang="mt-MT" b="1" dirty="0"/>
              <a:t> </a:t>
            </a:r>
            <a:r>
              <a:rPr lang="mt-MT" b="1" dirty="0" smtClean="0"/>
              <a:t>e.g self awareness &amp; self esteem</a:t>
            </a:r>
          </a:p>
          <a:p>
            <a:pPr>
              <a:buNone/>
            </a:pPr>
            <a:r>
              <a:rPr lang="mt-MT" b="1" dirty="0"/>
              <a:t> </a:t>
            </a:r>
            <a:r>
              <a:rPr lang="mt-MT" b="1" dirty="0" smtClean="0"/>
              <a:t>        communication etc</a:t>
            </a:r>
          </a:p>
          <a:p>
            <a:pPr>
              <a:buNone/>
            </a:pPr>
            <a:endParaRPr lang="mt-MT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/>
              <a:t>Youth Work Core Skills </a:t>
            </a:r>
            <a:r>
              <a:rPr lang="en-GB" b="1" dirty="0" smtClean="0"/>
              <a:t>I</a:t>
            </a:r>
            <a:r>
              <a:rPr lang="mt-MT" b="1" dirty="0" smtClean="0"/>
              <a:t>I - </a:t>
            </a:r>
            <a:r>
              <a:rPr lang="en-GB" b="1" dirty="0" smtClean="0"/>
              <a:t>YTH 10</a:t>
            </a:r>
            <a:r>
              <a:rPr lang="mt-MT" b="1" dirty="0" smtClean="0"/>
              <a:t>10</a:t>
            </a:r>
          </a:p>
          <a:p>
            <a:pPr>
              <a:buNone/>
            </a:pPr>
            <a:r>
              <a:rPr lang="mt-MT" b="1" dirty="0" smtClean="0"/>
              <a:t>     basic helping skills</a:t>
            </a:r>
          </a:p>
          <a:p>
            <a:pPr>
              <a:buNone/>
            </a:pPr>
            <a:r>
              <a:rPr lang="mt-MT" b="1" dirty="0" smtClean="0"/>
              <a:t>(Limitations and when to refer)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Training Youth Workers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YTH5003 - The Sociology of Youth</a:t>
            </a:r>
          </a:p>
          <a:p>
            <a:endParaRPr lang="en-US" dirty="0" smtClean="0"/>
          </a:p>
          <a:p>
            <a:r>
              <a:rPr lang="en-US" dirty="0" smtClean="0"/>
              <a:t>YTH2008 - Sociology of Youth and the Community - An Introduction</a:t>
            </a:r>
          </a:p>
          <a:p>
            <a:endParaRPr lang="en-US" dirty="0" smtClean="0"/>
          </a:p>
          <a:p>
            <a:r>
              <a:rPr lang="en-US" dirty="0" smtClean="0"/>
              <a:t>YTH2019 – Young People and Community Development</a:t>
            </a:r>
          </a:p>
          <a:p>
            <a:endParaRPr lang="en-US" dirty="0" smtClean="0"/>
          </a:p>
          <a:p>
            <a:r>
              <a:rPr lang="en-US" dirty="0" smtClean="0"/>
              <a:t>YTH2020 - Young People with Disability</a:t>
            </a:r>
          </a:p>
          <a:p>
            <a:endParaRPr lang="en-US" dirty="0" smtClean="0"/>
          </a:p>
          <a:p>
            <a:r>
              <a:rPr lang="en-US" dirty="0" smtClean="0"/>
              <a:t>YTH1011 - Young People with Minority Experiences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Courses promoting SEL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5BA63-6C77-4BC6-A5A1-35965E99DBF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556500" cy="16002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endParaRPr lang="en-US" b="1" dirty="0" smtClean="0">
              <a:latin typeface="Garamond" pitchFamily="18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8382000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Garamond" pitchFamily="18" charset="0"/>
            </a:endParaRPr>
          </a:p>
        </p:txBody>
      </p:sp>
      <p:pic>
        <p:nvPicPr>
          <p:cNvPr id="64517" name="Picture 4" descr="dec 08 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72" y="4286256"/>
            <a:ext cx="19431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feb 09 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6434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feb 09 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857629"/>
            <a:ext cx="442912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feb 09 1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857232"/>
            <a:ext cx="44291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eb 09 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500562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feb 09 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52640"/>
            <a:ext cx="4500562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4282" y="214291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School Link with Local Councils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Weekend live-in courses for students in Form 4 organised by:</a:t>
            </a:r>
          </a:p>
          <a:p>
            <a:endParaRPr lang="en-US" sz="3600" dirty="0" smtClean="0"/>
          </a:p>
          <a:p>
            <a:r>
              <a:rPr lang="en-US" sz="4000" dirty="0" smtClean="0"/>
              <a:t>Caritas Malta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Sedqa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Based on experiential methodology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Leadership Courses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t-MT" dirty="0" smtClean="0"/>
              <a:t>Counselling Association – MACP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mt-MT" dirty="0" smtClean="0"/>
              <a:t>How counselling as both a process and a profession can promote wellbeing on a global basis</a:t>
            </a:r>
          </a:p>
          <a:p>
            <a:endParaRPr lang="mt-MT" dirty="0" smtClean="0"/>
          </a:p>
          <a:p>
            <a:r>
              <a:rPr lang="mt-MT" dirty="0" smtClean="0"/>
              <a:t>International Association for Counselling – IAC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mt-MT" dirty="0" smtClean="0"/>
              <a:t>Conference in Verona in September – </a:t>
            </a:r>
            <a:r>
              <a:rPr lang="mt-MT" dirty="0" smtClean="0"/>
              <a:t>The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mt-MT" dirty="0" smtClean="0"/>
              <a:t>Counselling </a:t>
            </a:r>
            <a:r>
              <a:rPr lang="mt-MT" dirty="0" smtClean="0"/>
              <a:t>Profession : Building Bridges towards Wellbeing</a:t>
            </a:r>
          </a:p>
          <a:p>
            <a:endParaRPr lang="mt-MT" dirty="0" smtClean="0"/>
          </a:p>
          <a:p>
            <a:r>
              <a:rPr lang="mt-MT" dirty="0" smtClean="0"/>
              <a:t>MAPA – Malta Adlerian Psychology Association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smtClean="0"/>
              <a:t>Counselling Associations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48725" cy="656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2" descr="familyread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452688"/>
            <a:ext cx="4275138" cy="419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9288" y="168275"/>
            <a:ext cx="2311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4313" y="1544638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006600"/>
                </a:solidFill>
                <a:latin typeface="Calibri" pitchFamily="34" charset="0"/>
              </a:rPr>
              <a:t>KEEPING THE FAMILY IN PERSPECTIVE</a:t>
            </a:r>
            <a:endParaRPr lang="en-GB" sz="2400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r>
              <a:rPr lang="en-GB" sz="2400" b="1" dirty="0">
                <a:solidFill>
                  <a:srgbClr val="006600"/>
                </a:solidFill>
                <a:latin typeface="Calibri" pitchFamily="34" charset="0"/>
              </a:rPr>
              <a:t>Thinking Child Thinking Family</a:t>
            </a:r>
            <a:endParaRPr lang="en-GB" sz="2400" dirty="0">
              <a:solidFill>
                <a:srgbClr val="006600"/>
              </a:solidFill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 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t-MT" dirty="0" smtClean="0"/>
              <a:t>National Council of Women</a:t>
            </a:r>
          </a:p>
          <a:p>
            <a:pPr>
              <a:buNone/>
            </a:pPr>
            <a:r>
              <a:rPr lang="mt-MT" dirty="0" smtClean="0"/>
              <a:t>Courses </a:t>
            </a:r>
          </a:p>
          <a:p>
            <a:pPr>
              <a:buFont typeface="Wingdings" pitchFamily="2" charset="2"/>
              <a:buChar char="ü"/>
            </a:pPr>
            <a:r>
              <a:rPr lang="mt-MT" dirty="0" smtClean="0"/>
              <a:t>National Commission for the Promotion of Equality – NCPE</a:t>
            </a:r>
          </a:p>
          <a:p>
            <a:pPr>
              <a:buNone/>
            </a:pPr>
            <a:r>
              <a:rPr lang="mt-MT" dirty="0" smtClean="0"/>
              <a:t>Capacity Training </a:t>
            </a:r>
          </a:p>
          <a:p>
            <a:pPr>
              <a:buFont typeface="Wingdings" pitchFamily="2" charset="2"/>
              <a:buChar char="ü"/>
            </a:pPr>
            <a:r>
              <a:rPr lang="mt-MT" dirty="0" smtClean="0"/>
              <a:t>Local Councils</a:t>
            </a:r>
          </a:p>
          <a:p>
            <a:pPr>
              <a:buNone/>
            </a:pPr>
            <a:r>
              <a:rPr lang="mt-MT" dirty="0" smtClean="0"/>
              <a:t>Parenting skills</a:t>
            </a:r>
          </a:p>
          <a:p>
            <a:pPr>
              <a:buFont typeface="Wingdings" pitchFamily="2" charset="2"/>
              <a:buChar char="ü"/>
            </a:pPr>
            <a:r>
              <a:rPr lang="mt-MT" dirty="0" smtClean="0"/>
              <a:t>Religious Organisations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Other Associations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534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Social Emotional Learning</vt:lpstr>
      <vt:lpstr>Creating Awareness</vt:lpstr>
      <vt:lpstr>Training Youth Workers</vt:lpstr>
      <vt:lpstr>Other Courses promoting SEL</vt:lpstr>
      <vt:lpstr> </vt:lpstr>
      <vt:lpstr>Peer Leadership Courses</vt:lpstr>
      <vt:lpstr>Counselling Associations</vt:lpstr>
      <vt:lpstr>Slide 8</vt:lpstr>
      <vt:lpstr>Other Associations</vt:lpstr>
      <vt:lpstr>Skills for Public Speakers</vt:lpstr>
      <vt:lpstr>Parents and the Media –  National Council of Women (NCW)</vt:lpstr>
      <vt:lpstr>National Commission for the promotion of Equality - NCPE</vt:lpstr>
      <vt:lpstr>Putting into practice in youth clubs around Malta</vt:lpstr>
      <vt:lpstr>Agenzija Zghazagh</vt:lpstr>
      <vt:lpstr>Youth Empowerment Programme</vt:lpstr>
      <vt:lpstr>Social and Emotional learning</vt:lpstr>
      <vt:lpstr>Commissioner for Children</vt:lpstr>
      <vt:lpstr>The president’s Secret Garden Children’s Hub</vt:lpstr>
      <vt:lpstr>Parenting Skills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</dc:title>
  <dc:creator>Maud</dc:creator>
  <cp:lastModifiedBy>Maud</cp:lastModifiedBy>
  <cp:revision>22</cp:revision>
  <dcterms:created xsi:type="dcterms:W3CDTF">2015-03-03T15:42:25Z</dcterms:created>
  <dcterms:modified xsi:type="dcterms:W3CDTF">2015-03-09T17:44:51Z</dcterms:modified>
</cp:coreProperties>
</file>